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68" r:id="rId2"/>
    <p:sldId id="371" r:id="rId3"/>
    <p:sldId id="383" r:id="rId4"/>
    <p:sldId id="366" r:id="rId5"/>
    <p:sldId id="381" r:id="rId6"/>
    <p:sldId id="367" r:id="rId7"/>
    <p:sldId id="369" r:id="rId8"/>
    <p:sldId id="374" r:id="rId9"/>
    <p:sldId id="372" r:id="rId10"/>
    <p:sldId id="359" r:id="rId11"/>
    <p:sldId id="347" r:id="rId12"/>
    <p:sldId id="357" r:id="rId13"/>
    <p:sldId id="258" r:id="rId14"/>
    <p:sldId id="282" r:id="rId15"/>
    <p:sldId id="259" r:id="rId16"/>
    <p:sldId id="384" r:id="rId17"/>
    <p:sldId id="311" r:id="rId18"/>
    <p:sldId id="358" r:id="rId19"/>
    <p:sldId id="339" r:id="rId20"/>
    <p:sldId id="377" r:id="rId21"/>
    <p:sldId id="370" r:id="rId22"/>
    <p:sldId id="300" r:id="rId23"/>
    <p:sldId id="319" r:id="rId24"/>
    <p:sldId id="324" r:id="rId25"/>
    <p:sldId id="317" r:id="rId26"/>
    <p:sldId id="312" r:id="rId27"/>
    <p:sldId id="287" r:id="rId28"/>
    <p:sldId id="267" r:id="rId29"/>
    <p:sldId id="286" r:id="rId30"/>
    <p:sldId id="352" r:id="rId31"/>
    <p:sldId id="294" r:id="rId32"/>
    <p:sldId id="353" r:id="rId33"/>
    <p:sldId id="354" r:id="rId34"/>
    <p:sldId id="378" r:id="rId35"/>
    <p:sldId id="360" r:id="rId3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669900"/>
    <a:srgbClr val="6600FF"/>
    <a:srgbClr val="993300"/>
    <a:srgbClr val="B76615"/>
    <a:srgbClr val="CC6600"/>
    <a:srgbClr val="CC0000"/>
    <a:srgbClr val="F01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70D0E7-48C9-4A86-BF23-01A7E9E95A39}" v="133" dt="2020-02-05T02:09:51.871"/>
    <p1510:client id="{0AB8EAC3-C350-44EC-BBED-5D86667058E9}" v="52" dt="2020-02-05T13:26:49.521"/>
    <p1510:client id="{1C1542C3-DBBB-4E0A-AC88-096252F9AE70}" v="14" dt="2019-02-07T13:18:36.919"/>
    <p1510:client id="{88CB0CA8-8CBB-18F3-28EE-B831E7AAE3E3}" v="327" dt="2020-02-06T02:16:18.825"/>
    <p1510:client id="{96DA1F8D-4027-A369-3DE8-CBBA27AE1617}" v="88" dt="2020-02-06T16:47:08.665"/>
    <p1510:client id="{CCF07FE0-E94A-4029-8AEA-49A6082E0F6E}" v="85" dt="2019-02-06T22:32:07.381"/>
    <p1510:client id="{E3273A6D-FD4A-3B8C-F2A6-334CF8C23F32}" v="359" dt="2020-02-10T14:09:33.815"/>
    <p1510:client id="{F9A43C4C-15F9-4CAD-8875-57B16A1EB703}" v="181" dt="2020-02-05T01:44:14.8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9099" autoAdjust="0"/>
  </p:normalViewPr>
  <p:slideViewPr>
    <p:cSldViewPr>
      <p:cViewPr varScale="1">
        <p:scale>
          <a:sx n="73" d="100"/>
          <a:sy n="73" d="100"/>
        </p:scale>
        <p:origin x="31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190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9108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8" tIns="47464" rIns="94928" bIns="47464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9707" y="1"/>
            <a:ext cx="3039108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8" tIns="47464" rIns="94928" bIns="47464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154"/>
            <a:ext cx="3039108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8" tIns="47464" rIns="94928" bIns="47464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9707" y="8830154"/>
            <a:ext cx="3039108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8" tIns="47464" rIns="94928" bIns="47464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fld id="{D251933D-D9FE-49A4-BFB3-288D3B964B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13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9108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8" tIns="47464" rIns="94928" bIns="47464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9707" y="1"/>
            <a:ext cx="3039108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8" tIns="47464" rIns="94928" bIns="47464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48200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09" y="4416663"/>
            <a:ext cx="5605784" cy="418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8" tIns="47464" rIns="94928" bIns="474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154"/>
            <a:ext cx="3039108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8" tIns="47464" rIns="94928" bIns="47464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9707" y="8830154"/>
            <a:ext cx="3039108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8" tIns="47464" rIns="94928" bIns="47464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fld id="{91BAA348-A6F6-48A1-B468-4020B71BA8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520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373B543-5577-4B9B-A51C-373CE0DAADA0}" type="slidenum">
              <a:rPr lang="en-US" altLang="en-US" baseline="0" smtClean="0"/>
              <a:pPr eaLnBrk="1" hangingPunct="1"/>
              <a:t>1</a:t>
            </a:fld>
            <a:endParaRPr lang="en-US" altLang="en-US" baseline="0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722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1E449DE-7447-4FD9-BBC2-DB8C143231FA}" type="slidenum">
              <a:rPr lang="en-US" altLang="en-US" baseline="0" smtClean="0"/>
              <a:pPr eaLnBrk="1" hangingPunct="1"/>
              <a:t>10</a:t>
            </a:fld>
            <a:endParaRPr lang="en-US" altLang="en-US" baseline="0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D0BC37-0263-4695-BD9D-9F99D37272A3}" type="slidenum">
              <a:rPr lang="en-US" altLang="en-US" baseline="0" smtClean="0"/>
              <a:pPr eaLnBrk="1" hangingPunct="1"/>
              <a:t>11</a:t>
            </a:fld>
            <a:endParaRPr lang="en-US" altLang="en-US" baseline="0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8694521-EB2C-4820-BC0A-1882B286E718}" type="slidenum">
              <a:rPr lang="en-US" altLang="en-US" baseline="0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en-US" baseline="0" dirty="0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607D8F8-3C1D-4A0F-B056-A5B2F70C67DA}" type="slidenum">
              <a:rPr lang="en-US" altLang="en-US" baseline="0" smtClean="0"/>
              <a:pPr eaLnBrk="1" hangingPunct="1"/>
              <a:t>13</a:t>
            </a:fld>
            <a:endParaRPr lang="en-US" altLang="en-US" baseline="0" dirty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8891E92-DD70-427E-81B8-AC63B2DE2BBB}" type="slidenum">
              <a:rPr lang="en-US" altLang="en-US" baseline="0" smtClean="0"/>
              <a:pPr eaLnBrk="1" hangingPunct="1"/>
              <a:t>14</a:t>
            </a:fld>
            <a:endParaRPr lang="en-US" altLang="en-US" baseline="0" dirty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BC361A-C4FE-4F37-AD71-3D06AF7EB4F8}" type="slidenum">
              <a:rPr lang="en-US" altLang="en-US" baseline="0" smtClean="0"/>
              <a:pPr eaLnBrk="1" hangingPunct="1"/>
              <a:t>15</a:t>
            </a:fld>
            <a:endParaRPr lang="en-US" altLang="en-US" baseline="0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1D1A5A3-17B7-4165-BBDB-B7351FAAC251}" type="slidenum">
              <a:rPr lang="en-US" altLang="en-US" baseline="0" smtClean="0"/>
              <a:pPr eaLnBrk="1" hangingPunct="1"/>
              <a:t>16</a:t>
            </a:fld>
            <a:endParaRPr lang="en-US" altLang="en-US" baseline="0" dirty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2115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1D1A5A3-17B7-4165-BBDB-B7351FAAC251}" type="slidenum">
              <a:rPr lang="en-US" altLang="en-US" baseline="0" smtClean="0"/>
              <a:pPr eaLnBrk="1" hangingPunct="1"/>
              <a:t>17</a:t>
            </a:fld>
            <a:endParaRPr lang="en-US" altLang="en-US" baseline="0" dirty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EAB3F95-39A8-4C99-B03E-61B4970791B3}" type="slidenum">
              <a:rPr lang="en-US" altLang="en-US" baseline="0" smtClean="0"/>
              <a:pPr eaLnBrk="1" hangingPunct="1"/>
              <a:t>18</a:t>
            </a:fld>
            <a:endParaRPr lang="en-US" altLang="en-US" baseline="0" dirty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3E312A-67C8-4B40-B88A-CB3BE07ECAFF}" type="slidenum">
              <a:rPr lang="en-US" altLang="en-US" baseline="0" smtClean="0"/>
              <a:pPr eaLnBrk="1" hangingPunct="1"/>
              <a:t>19</a:t>
            </a:fld>
            <a:endParaRPr lang="en-US" altLang="en-US" baseline="0" dirty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810EF67-E1CF-47C1-A8D3-3C5D5B26D245}" type="slidenum">
              <a:rPr lang="en-US" altLang="en-US" baseline="0" smtClean="0"/>
              <a:pPr eaLnBrk="1" hangingPunct="1"/>
              <a:t>2</a:t>
            </a:fld>
            <a:endParaRPr lang="en-US" altLang="en-US" baseline="0" dirty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7747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2804DB-1FBD-4EC1-A9AA-36FC76301310}" type="slidenum">
              <a:rPr lang="en-US" altLang="en-US" baseline="0" smtClean="0"/>
              <a:pPr eaLnBrk="1" hangingPunct="1"/>
              <a:t>20</a:t>
            </a:fld>
            <a:endParaRPr lang="en-US" altLang="en-US" baseline="0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4751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373B543-5577-4B9B-A51C-373CE0DAADA0}" type="slidenum">
              <a:rPr lang="en-US" altLang="en-US" baseline="0" smtClean="0"/>
              <a:pPr eaLnBrk="1" hangingPunct="1"/>
              <a:t>21</a:t>
            </a:fld>
            <a:endParaRPr lang="en-US" altLang="en-US" baseline="0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1254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84384F4-7CE1-4CEA-8012-78EF39AD5307}" type="slidenum">
              <a:rPr lang="en-US" altLang="en-US" baseline="0" smtClean="0"/>
              <a:pPr eaLnBrk="1" hangingPunct="1"/>
              <a:t>22</a:t>
            </a:fld>
            <a:endParaRPr lang="en-US" altLang="en-US" baseline="0" dirty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8A95A0-254B-4BB1-ADCF-638AA79D0AFA}" type="slidenum">
              <a:rPr lang="en-US" altLang="en-US" baseline="0" smtClean="0"/>
              <a:pPr eaLnBrk="1" hangingPunct="1"/>
              <a:t>23</a:t>
            </a:fld>
            <a:endParaRPr lang="en-US" altLang="en-US" baseline="0" dirty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2804DB-1FBD-4EC1-A9AA-36FC76301310}" type="slidenum">
              <a:rPr lang="en-US" altLang="en-US" baseline="0" smtClean="0"/>
              <a:pPr eaLnBrk="1" hangingPunct="1"/>
              <a:t>24</a:t>
            </a:fld>
            <a:endParaRPr lang="en-US" altLang="en-US" baseline="0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BF916A-FDFF-4025-9E00-FA92710E8944}" type="slidenum">
              <a:rPr lang="en-US" altLang="en-US" baseline="0" smtClean="0"/>
              <a:pPr eaLnBrk="1" hangingPunct="1"/>
              <a:t>25</a:t>
            </a:fld>
            <a:endParaRPr lang="en-US" altLang="en-US" baseline="0" dirty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4D76D4-BC0D-4F9A-AE61-B855D1E4ED1A}" type="slidenum">
              <a:rPr lang="en-US" altLang="en-US" baseline="0" smtClean="0"/>
              <a:pPr eaLnBrk="1" hangingPunct="1"/>
              <a:t>26</a:t>
            </a:fld>
            <a:endParaRPr lang="en-US" altLang="en-US" baseline="0" dirty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2E9FCCB-AED8-4B2F-B753-41A24F84FEEC}" type="slidenum">
              <a:rPr lang="en-US" altLang="en-US" baseline="0" smtClean="0"/>
              <a:pPr eaLnBrk="1" hangingPunct="1"/>
              <a:t>27</a:t>
            </a:fld>
            <a:endParaRPr lang="en-US" altLang="en-US" baseline="0" dirty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BAB71AE-60F3-4B54-939D-63B151E0B66E}" type="slidenum">
              <a:rPr lang="en-US" altLang="en-US" baseline="0" smtClean="0"/>
              <a:pPr eaLnBrk="1" hangingPunct="1"/>
              <a:t>28</a:t>
            </a:fld>
            <a:endParaRPr lang="en-US" altLang="en-US" baseline="0" dirty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3EAF2FD-51E1-4409-BD87-CCF9F0D9FDE7}" type="slidenum">
              <a:rPr lang="en-US" altLang="en-US" baseline="0" smtClean="0"/>
              <a:pPr eaLnBrk="1" hangingPunct="1"/>
              <a:t>29</a:t>
            </a:fld>
            <a:endParaRPr lang="en-US" altLang="en-US" baseline="0" dirty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373B543-5577-4B9B-A51C-373CE0DAADA0}" type="slidenum">
              <a:rPr lang="en-US" altLang="en-US" baseline="0" smtClean="0"/>
              <a:pPr eaLnBrk="1" hangingPunct="1"/>
              <a:t>3</a:t>
            </a:fld>
            <a:endParaRPr lang="en-US" altLang="en-US" baseline="0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94476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88EA524-441A-4E7E-BE55-E416A3A6C36E}" type="slidenum">
              <a:rPr lang="en-US" altLang="en-US" baseline="0" smtClean="0"/>
              <a:pPr eaLnBrk="1" hangingPunct="1"/>
              <a:t>30</a:t>
            </a:fld>
            <a:endParaRPr lang="en-US" altLang="en-US" baseline="0" dirty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1A108DE-9A55-4C7E-84A3-8F288AFE122D}" type="slidenum">
              <a:rPr lang="en-US" altLang="en-US" baseline="0" smtClean="0"/>
              <a:pPr eaLnBrk="1" hangingPunct="1"/>
              <a:t>31</a:t>
            </a:fld>
            <a:endParaRPr lang="en-US" altLang="en-US" baseline="0" dirty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639C823-B5BD-4F25-8077-2034290E6629}" type="slidenum">
              <a:rPr lang="en-US" altLang="en-US" baseline="0" smtClean="0"/>
              <a:pPr eaLnBrk="1" hangingPunct="1"/>
              <a:t>32</a:t>
            </a:fld>
            <a:endParaRPr lang="en-US" altLang="en-US" baseline="0" dirty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F9F84FF-2670-4AEC-B8E1-D72B76792829}" type="slidenum">
              <a:rPr lang="en-US" altLang="en-US" baseline="0" smtClean="0"/>
              <a:pPr eaLnBrk="1" hangingPunct="1"/>
              <a:t>33</a:t>
            </a:fld>
            <a:endParaRPr lang="en-US" altLang="en-US" baseline="0" dirty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2804DB-1FBD-4EC1-A9AA-36FC76301310}" type="slidenum">
              <a:rPr lang="en-US" altLang="en-US" baseline="0" smtClean="0"/>
              <a:pPr eaLnBrk="1" hangingPunct="1"/>
              <a:t>34</a:t>
            </a:fld>
            <a:endParaRPr lang="en-US" altLang="en-US" baseline="0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8634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CDF8F2B-A641-43F9-8596-73F3A1B8C4DB}" type="slidenum">
              <a:rPr lang="en-US" altLang="en-US" baseline="0" smtClean="0"/>
              <a:pPr eaLnBrk="1" hangingPunct="1"/>
              <a:t>35</a:t>
            </a:fld>
            <a:endParaRPr lang="en-US" altLang="en-US" baseline="0" dirty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1E449DE-7447-4FD9-BBC2-DB8C143231FA}" type="slidenum">
              <a:rPr lang="en-US" altLang="en-US" baseline="0" smtClean="0"/>
              <a:pPr eaLnBrk="1" hangingPunct="1"/>
              <a:t>4</a:t>
            </a:fld>
            <a:endParaRPr lang="en-US" altLang="en-US" baseline="0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293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373B543-5577-4B9B-A51C-373CE0DAADA0}" type="slidenum">
              <a:rPr lang="en-US" altLang="en-US" baseline="0" smtClean="0"/>
              <a:pPr eaLnBrk="1" hangingPunct="1"/>
              <a:t>5</a:t>
            </a:fld>
            <a:endParaRPr lang="en-US" altLang="en-US" baseline="0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3281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639C823-B5BD-4F25-8077-2034290E6629}" type="slidenum">
              <a:rPr lang="en-US" altLang="en-US" baseline="0" smtClean="0"/>
              <a:pPr eaLnBrk="1" hangingPunct="1"/>
              <a:t>6</a:t>
            </a:fld>
            <a:endParaRPr lang="en-US" altLang="en-US" baseline="0" dirty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8220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373B543-5577-4B9B-A51C-373CE0DAADA0}" type="slidenum">
              <a:rPr lang="en-US" altLang="en-US" baseline="0" smtClean="0"/>
              <a:pPr eaLnBrk="1" hangingPunct="1"/>
              <a:t>7</a:t>
            </a:fld>
            <a:endParaRPr lang="en-US" altLang="en-US" baseline="0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3118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373B543-5577-4B9B-A51C-373CE0DAADA0}" type="slidenum">
              <a:rPr lang="en-US" altLang="en-US" baseline="0" smtClean="0"/>
              <a:pPr eaLnBrk="1" hangingPunct="1"/>
              <a:t>8</a:t>
            </a:fld>
            <a:endParaRPr lang="en-US" altLang="en-US" baseline="0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0110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984" indent="-285379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51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119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724" indent="-228303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329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793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4541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1146" indent="-22830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373B543-5577-4B9B-A51C-373CE0DAADA0}" type="slidenum">
              <a:rPr lang="en-US" altLang="en-US" baseline="0" smtClean="0"/>
              <a:pPr eaLnBrk="1" hangingPunct="1"/>
              <a:t>9</a:t>
            </a:fld>
            <a:endParaRPr lang="en-US" altLang="en-US" baseline="0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026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7B046-B29D-488C-9ACC-6DC7F959C4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FB13A-5108-4091-A353-88B0B47F78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78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14E79-0D8B-4F2E-9ABF-ADA8D9BA3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8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20867-7D66-4E64-B1A7-7A6EEBF8A3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7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34908-2BD3-45CF-B69F-F9F1490C92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3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46905-5AAF-4072-86C2-9FDF057A79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0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32329-2224-42DA-84A9-567A9942D9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651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F8473-73A1-493A-9EBB-5079FAC7A2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51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51DA8-2C0C-418A-8DCD-968CC4A9C5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74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B51D5-4F86-4570-8C14-0F04E7B5FB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87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35214-A9C2-4A64-9B0A-2A1BF80855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pPr>
              <a:defRPr/>
            </a:pPr>
            <a:fld id="{03D4B150-ECBD-462B-B1A8-407E4A718A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unchapp.com/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38" y="1301572"/>
            <a:ext cx="4400749" cy="544543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algn="ctr" rtl="0"/>
            <a:endParaRPr lang="en-US" sz="3600" dirty="0">
              <a:solidFill>
                <a:schemeClr val="bg1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70465" y="1213467"/>
            <a:ext cx="4229100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baseline="0" dirty="0">
                <a:solidFill>
                  <a:srgbClr val="000000"/>
                </a:solidFill>
                <a:latin typeface="Times New Roman"/>
                <a:cs typeface="Times New Roman"/>
              </a:rPr>
              <a:t>Kindergarten </a:t>
            </a:r>
            <a:endParaRPr lang="en-US" sz="2800" dirty="0"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baseline="0" dirty="0">
                <a:solidFill>
                  <a:srgbClr val="000000"/>
                </a:solidFill>
                <a:latin typeface="Times New Roman"/>
                <a:cs typeface="Times New Roman"/>
              </a:rPr>
              <a:t>and </a:t>
            </a:r>
            <a:endParaRPr lang="en-US" sz="2800" dirty="0">
              <a:solidFill>
                <a:srgbClr val="000000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baseline="0" dirty="0">
                <a:solidFill>
                  <a:srgbClr val="000000"/>
                </a:solidFill>
                <a:latin typeface="Times New Roman"/>
                <a:cs typeface="Times New Roman"/>
              </a:rPr>
              <a:t>Early Childhood </a:t>
            </a:r>
            <a:endParaRPr lang="en-US" sz="2800" dirty="0">
              <a:solidFill>
                <a:srgbClr val="000000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baseline="0" dirty="0">
                <a:solidFill>
                  <a:srgbClr val="000000"/>
                </a:solidFill>
                <a:latin typeface="Times New Roman"/>
                <a:cs typeface="Times New Roman"/>
              </a:rPr>
              <a:t>Information Parent Meeting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515B8-7F3B-4369-A6B2-785826AFAE21}"/>
              </a:ext>
            </a:extLst>
          </p:cNvPr>
          <p:cNvSpPr txBox="1"/>
          <p:nvPr/>
        </p:nvSpPr>
        <p:spPr>
          <a:xfrm>
            <a:off x="1846984" y="80530"/>
            <a:ext cx="72572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 baseline="0" dirty="0">
                <a:solidFill>
                  <a:schemeClr val="bg1"/>
                </a:solidFill>
                <a:latin typeface="Times New Roman"/>
                <a:cs typeface="Times New Roman"/>
              </a:rPr>
              <a:t>Welcome Class of 2034!</a:t>
            </a:r>
            <a:endParaRPr lang="en-US" sz="5400" b="1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1"/>
          <p:cNvSpPr>
            <a:spLocks noChangeArrowheads="1"/>
          </p:cNvSpPr>
          <p:nvPr/>
        </p:nvSpPr>
        <p:spPr bwMode="auto">
          <a:xfrm>
            <a:off x="-1" y="1161555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2777" y="533966"/>
            <a:ext cx="7043277" cy="6858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  <a:latin typeface="Times New Roman"/>
                <a:cs typeface="Times New Roman"/>
              </a:rPr>
              <a:t>A TYPICAL KINDERGARTEN CLASSROOM</a:t>
            </a:r>
          </a:p>
        </p:txBody>
      </p:sp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" y="1752600"/>
            <a:ext cx="7391400" cy="45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2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5324" r="2753" b="8157"/>
          <a:stretch/>
        </p:blipFill>
        <p:spPr>
          <a:xfrm>
            <a:off x="926380" y="1648904"/>
            <a:ext cx="7281813" cy="4953001"/>
          </a:xfrm>
          <a:prstGeom prst="rect">
            <a:avLst/>
          </a:prstGeom>
        </p:spPr>
      </p:pic>
      <p:sp>
        <p:nvSpPr>
          <p:cNvPr id="5123" name="Rectangle 11"/>
          <p:cNvSpPr>
            <a:spLocks noChangeArrowheads="1"/>
          </p:cNvSpPr>
          <p:nvPr/>
        </p:nvSpPr>
        <p:spPr bwMode="auto">
          <a:xfrm>
            <a:off x="-11112" y="113919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512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25503" y="226293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Times New Roman"/>
                <a:cs typeface="Times New Roman"/>
              </a:rPr>
              <a:t>Age requirements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3688" y="1725105"/>
            <a:ext cx="5105400" cy="480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81175" y="1187679"/>
            <a:ext cx="5637580" cy="228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KINDERGARTEN ENTRY FREQUENTLY ASKED QUESTIONS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hangingPunct="0"/>
            <a:r>
              <a:rPr kumimoji="0" lang="en-US" altLang="en-US" sz="1050" b="0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The entry age for kindergarten in a Michigan public school or </a:t>
            </a:r>
            <a:r>
              <a:rPr lang="en-US" altLang="en-US" sz="1050" baseline="0" dirty="0">
                <a:latin typeface="Arial"/>
                <a:ea typeface="Times New Roman" panose="02020603050405020304" pitchFamily="18" charset="0"/>
                <a:cs typeface="Arial"/>
              </a:rPr>
              <a:t>a public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 school academy has gradually changed since 2013 and requires that children be 5 years old by September 1</a:t>
            </a:r>
            <a:r>
              <a:rPr kumimoji="0" lang="en-US" altLang="en-US" sz="1050" b="0" i="0" u="none" strike="noStrike" cap="none" normalizeH="0" baseline="3000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st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.</a:t>
            </a:r>
            <a:r>
              <a:rPr lang="en-US" altLang="en-US" sz="1050" baseline="0" dirty="0"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 Michigan joined the majority of states that require students to reach age 5 before enrolling in a public school </a:t>
            </a:r>
            <a:r>
              <a:rPr lang="en-US" altLang="en-US" sz="1050" baseline="0" dirty="0">
                <a:latin typeface="Arial"/>
                <a:ea typeface="Times New Roman" panose="02020603050405020304" pitchFamily="18" charset="0"/>
                <a:cs typeface="Arial"/>
              </a:rPr>
              <a:t>and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/or </a:t>
            </a:r>
            <a:r>
              <a:rPr lang="en-US" altLang="en-US" sz="1050" baseline="0" dirty="0">
                <a:latin typeface="Arial"/>
                <a:ea typeface="Times New Roman" panose="02020603050405020304" pitchFamily="18" charset="0"/>
                <a:cs typeface="Arial"/>
              </a:rPr>
              <a:t>a public school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 academy. **</a:t>
            </a:r>
            <a:r>
              <a:rPr lang="en-US" altLang="en-US" sz="1050" baseline="0" dirty="0"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Kindergarten is a great opportunity for learning but is voluntary in the State of Michigan, meaning that kindergarten attendance is permitted but not required. **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**State of Michigan, 96</a:t>
            </a:r>
            <a:r>
              <a:rPr kumimoji="0" lang="en-US" altLang="en-US" sz="1050" b="0" i="0" u="none" strike="noStrike" cap="none" normalizeH="0" baseline="3000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Legislature, Regular Session of 2012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**MI Revised School Code 380.1147:  Enrollment of children in kindergarten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22844"/>
              </p:ext>
            </p:extLst>
          </p:nvPr>
        </p:nvGraphicFramePr>
        <p:xfrm>
          <a:off x="926380" y="3232425"/>
          <a:ext cx="7281813" cy="3533776"/>
        </p:xfrm>
        <a:graphic>
          <a:graphicData uri="http://schemas.openxmlformats.org/drawingml/2006/table">
            <a:tbl>
              <a:tblPr/>
              <a:tblGrid>
                <a:gridCol w="3268703">
                  <a:extLst>
                    <a:ext uri="{9D8B030D-6E8A-4147-A177-3AD203B41FA5}">
                      <a16:colId xmlns:a16="http://schemas.microsoft.com/office/drawing/2014/main" val="3926868236"/>
                    </a:ext>
                  </a:extLst>
                </a:gridCol>
                <a:gridCol w="4013110">
                  <a:extLst>
                    <a:ext uri="{9D8B030D-6E8A-4147-A177-3AD203B41FA5}">
                      <a16:colId xmlns:a16="http://schemas.microsoft.com/office/drawing/2014/main" val="2501433148"/>
                    </a:ext>
                  </a:extLst>
                </a:gridCol>
              </a:tblGrid>
              <a:tr h="193817">
                <a:tc>
                  <a:txBody>
                    <a:bodyPr/>
                    <a:lstStyle/>
                    <a:p>
                      <a:pPr marL="1254125" marR="1251585" algn="ctr" eaLnBrk="0" hangingPunct="0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22070" marR="1316990" algn="ctr" eaLnBrk="0" hangingPunct="0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ANSWER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642553"/>
                  </a:ext>
                </a:extLst>
              </a:tr>
              <a:tr h="478297">
                <a:tc>
                  <a:txBody>
                    <a:bodyPr/>
                    <a:lstStyle/>
                    <a:p>
                      <a:pPr marL="274320" marR="120015" indent="-229235" algn="l" eaLnBrk="0" hangingPunct="0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   What is the age my child must be to enter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kindergarten in the fall of 2021?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marR="128270" algn="just" eaLnBrk="0" hangingPunct="0">
                        <a:lnSpc>
                          <a:spcPts val="145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Children who are 5 on or before September 1, 2021 are automatically eligible for kindergarten in  the fall of 2021. They will count in</a:t>
                      </a:r>
                      <a:r>
                        <a:rPr lang="en-US" sz="1100" spc="-35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membership.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249053"/>
                  </a:ext>
                </a:extLst>
              </a:tr>
              <a:tr h="657128">
                <a:tc>
                  <a:txBody>
                    <a:bodyPr/>
                    <a:lstStyle/>
                    <a:p>
                      <a:pPr marL="274320" marR="120015" indent="-229235" algn="l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   Is it possible for me to enroll my child in kindergarten this year if he/she turns 5 after</a:t>
                      </a:r>
                    </a:p>
                    <a:p>
                      <a:pPr marL="274320" marR="654685" algn="l" eaLnBrk="0" hangingPunct="0">
                        <a:lnSpc>
                          <a:spcPts val="14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 1, 2021 but on or before December 1, 2021?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marR="5207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Yes, you must inform the district in writing of your intent to enroll your child in kindergarten early. This</a:t>
                      </a:r>
                    </a:p>
                    <a:p>
                      <a:pPr marL="68580" marR="52070" eaLnBrk="0" hangingPunct="0">
                        <a:lnSpc>
                          <a:spcPts val="14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 be done any time prior to the start of the school year. The child will count in membership.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79756"/>
                  </a:ext>
                </a:extLst>
              </a:tr>
              <a:tr h="648533">
                <a:tc>
                  <a:txBody>
                    <a:bodyPr/>
                    <a:lstStyle/>
                    <a:p>
                      <a:pPr marL="274320" marR="120015" indent="-229235" algn="l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   Who decides if my child who turns 5 after September 1, 2021 but on or before December 1, 2021 is ready for kindergarten?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marR="24257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school district makes a recommendation to parents about whether a child is ready to enroll in kindergarten. The parent always has the right to</a:t>
                      </a:r>
                    </a:p>
                    <a:p>
                      <a:pPr marL="68580" marR="0" eaLnBrk="0" hangingPunct="0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decide whether or not to enroll their child.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3487"/>
                  </a:ext>
                </a:extLst>
              </a:tr>
              <a:tr h="1146427">
                <a:tc>
                  <a:txBody>
                    <a:bodyPr/>
                    <a:lstStyle/>
                    <a:p>
                      <a:pPr marL="274320" marR="120015" indent="-229235" algn="l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   Will these dates and rules change again next year?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marR="11303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transition to the September 1st cutoff date for kindergarten entry age is now complete and dates will remain the same unless there is new legislation.</a:t>
                      </a:r>
                    </a:p>
                    <a:p>
                      <a:pPr marL="68580" marR="242570" eaLnBrk="0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Parents’ right to request early entry for children who turn 5 between September 2, 2021 and</a:t>
                      </a:r>
                    </a:p>
                    <a:p>
                      <a:pPr marL="68580" marR="267335" eaLnBrk="0" hangingPunct="0">
                        <a:lnSpc>
                          <a:spcPts val="14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December 1, 2021 will also remain in force unless there is new legislation.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4876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319"/>
            <a:ext cx="9144000" cy="5715000"/>
          </a:xfrm>
          <a:prstGeom prst="rect">
            <a:avLst/>
          </a:prstGeom>
        </p:spPr>
      </p:pic>
      <p:sp>
        <p:nvSpPr>
          <p:cNvPr id="6146" name="Rectangle 11"/>
          <p:cNvSpPr>
            <a:spLocks noChangeArrowheads="1"/>
          </p:cNvSpPr>
          <p:nvPr/>
        </p:nvSpPr>
        <p:spPr bwMode="auto">
          <a:xfrm>
            <a:off x="0" y="118876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20617" y="226727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rgbClr val="FFFFFF"/>
                </a:solidFill>
                <a:latin typeface="Times New Roman"/>
                <a:cs typeface="Times New Roman"/>
              </a:rPr>
              <a:t>AGE REQUIREMENTS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600200"/>
            <a:ext cx="800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  <a:defRPr/>
            </a:pPr>
            <a:endParaRPr lang="en-US" sz="3200" b="1" kern="0" baseline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763478"/>
              </p:ext>
            </p:extLst>
          </p:nvPr>
        </p:nvGraphicFramePr>
        <p:xfrm>
          <a:off x="3001962" y="2014260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0" name="Acrobat Document" r:id="rId6" imgW="5829300" imgH="7543800" progId="Acrobat.Document.DC">
                  <p:embed/>
                </p:oleObj>
              </mc:Choice>
              <mc:Fallback>
                <p:oleObj name="Acrobat Document" r:id="rId6" imgW="5829300" imgH="7543800" progId="Acrobat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01962" y="2014260"/>
                        <a:ext cx="3140075" cy="4064000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1"/>
          <p:cNvSpPr>
            <a:spLocks noChangeArrowheads="1"/>
          </p:cNvSpPr>
          <p:nvPr/>
        </p:nvSpPr>
        <p:spPr bwMode="auto">
          <a:xfrm>
            <a:off x="0" y="1140324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228600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Garamond"/>
                <a:cs typeface="Arial"/>
              </a:rPr>
              <a:t>Program Options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113" y="1708311"/>
            <a:ext cx="79248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3600" b="1" dirty="0">
                <a:latin typeface="Times New Roman"/>
              </a:rPr>
              <a:t>Kindergarten Options: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latin typeface="Times New Roman"/>
              </a:rPr>
              <a:t>Traditional Kindergarten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b="1" dirty="0">
                <a:latin typeface="Times New Roman"/>
              </a:rPr>
              <a:t>  </a:t>
            </a:r>
            <a:r>
              <a:rPr lang="en-US" sz="2400" b="1" dirty="0">
                <a:latin typeface="Times New Roman"/>
              </a:rPr>
              <a:t>  Students must be five (5) on or before September 1</a:t>
            </a:r>
            <a:r>
              <a:rPr lang="en-US" sz="2400" b="1" baseline="30000" dirty="0">
                <a:latin typeface="Times New Roman"/>
              </a:rPr>
              <a:t>st</a:t>
            </a:r>
            <a:r>
              <a:rPr lang="en-US" sz="2400" b="1" dirty="0">
                <a:latin typeface="Times New Roman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latin typeface="Times New Roman"/>
              </a:rPr>
              <a:t>Transitional Kindergarten (TK)*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i="1" dirty="0">
                <a:latin typeface="Times New Roman"/>
              </a:rPr>
              <a:t>     </a:t>
            </a:r>
            <a:r>
              <a:rPr lang="en-US" sz="2000" b="1" dirty="0">
                <a:latin typeface="Times New Roman"/>
              </a:rPr>
              <a:t>*Students who turn five (5) between 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000" b="1" dirty="0">
                <a:latin typeface="Times New Roman"/>
              </a:rPr>
              <a:t>      September 1</a:t>
            </a:r>
            <a:r>
              <a:rPr lang="en-US" sz="2000" b="1" baseline="30000" dirty="0">
                <a:latin typeface="Times New Roman"/>
              </a:rPr>
              <a:t>st</a:t>
            </a:r>
            <a:r>
              <a:rPr lang="en-US" sz="2000" b="1" dirty="0">
                <a:latin typeface="Times New Roman"/>
              </a:rPr>
              <a:t>  and December 1</a:t>
            </a:r>
            <a:r>
              <a:rPr lang="en-US" sz="2000" b="1" baseline="30000" dirty="0">
                <a:latin typeface="Times New Roman"/>
              </a:rPr>
              <a:t>st</a:t>
            </a:r>
            <a:r>
              <a:rPr lang="en-US" sz="2000" b="1" dirty="0">
                <a:latin typeface="Times New Roman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b="1" i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3"/>
          <a:stretch/>
        </p:blipFill>
        <p:spPr>
          <a:xfrm rot="5400000">
            <a:off x="5701605" y="3738065"/>
            <a:ext cx="3084514" cy="26187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1219200"/>
            <a:ext cx="9144001" cy="5638800"/>
          </a:xfrm>
          <a:prstGeom prst="rect">
            <a:avLst/>
          </a:prstGeom>
        </p:spPr>
      </p:pic>
      <p:sp>
        <p:nvSpPr>
          <p:cNvPr id="9218" name="Rectangle 11"/>
          <p:cNvSpPr>
            <a:spLocks noChangeArrowheads="1"/>
          </p:cNvSpPr>
          <p:nvPr/>
        </p:nvSpPr>
        <p:spPr bwMode="auto">
          <a:xfrm>
            <a:off x="1887" y="12192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98715" y="329595"/>
            <a:ext cx="701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b="1" cap="all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kindergarten</a:t>
            </a:r>
          </a:p>
        </p:txBody>
      </p:sp>
      <p:sp>
        <p:nvSpPr>
          <p:cNvPr id="9224" name="Rectangle 3"/>
          <p:cNvSpPr txBox="1">
            <a:spLocks noChangeArrowheads="1"/>
          </p:cNvSpPr>
          <p:nvPr/>
        </p:nvSpPr>
        <p:spPr bwMode="auto">
          <a:xfrm>
            <a:off x="609600" y="2380711"/>
            <a:ext cx="7924800" cy="130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000" b="1" baseline="0" dirty="0">
                <a:latin typeface="Times New Roman"/>
                <a:cs typeface="Times New Roman"/>
              </a:rPr>
              <a:t>WCS has twelve (12) Elementary </a:t>
            </a:r>
            <a:r>
              <a:rPr lang="en-US" altLang="en-US" sz="3000" b="1" baseline="0" dirty="0" smtClean="0">
                <a:latin typeface="Times New Roman"/>
                <a:cs typeface="Times New Roman"/>
              </a:rPr>
              <a:t>Schools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000" b="1" baseline="0" dirty="0" smtClean="0">
                <a:latin typeface="Times New Roman"/>
                <a:cs typeface="Times New Roman"/>
              </a:rPr>
              <a:t>Next fall, WCS will also have a virtual academy, staffed by our teachers, which families can enroll in. </a:t>
            </a:r>
            <a:endParaRPr lang="en-US" altLang="en-US" sz="3000" b="1" baseline="0" dirty="0">
              <a:latin typeface="Times New Roman"/>
              <a:cs typeface="Times New Roman"/>
            </a:endParaRPr>
          </a:p>
          <a:p>
            <a:pPr marL="914400" lvl="1" indent="-342900" eaLnBrk="1" hangingPunct="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en-US" sz="2400" b="1" baseline="0" dirty="0">
                <a:latin typeface="Times New Roman"/>
                <a:cs typeface="Times New Roman"/>
              </a:rPr>
              <a:t>School starts on Tuesday, September 7, </a:t>
            </a:r>
            <a:r>
              <a:rPr lang="en-US" altLang="en-US" sz="2400" b="1" baseline="0" dirty="0" smtClean="0">
                <a:latin typeface="Times New Roman"/>
                <a:cs typeface="Times New Roman"/>
              </a:rPr>
              <a:t>2021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ChangeArrowheads="1"/>
          </p:cNvSpPr>
          <p:nvPr/>
        </p:nvSpPr>
        <p:spPr bwMode="auto">
          <a:xfrm>
            <a:off x="0" y="12192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439513"/>
            <a:ext cx="701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200" b="1" cap="all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TRANSITIONAL Kindergarten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1598613"/>
            <a:ext cx="8534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Available to </a:t>
            </a:r>
            <a:r>
              <a:rPr lang="en-US" sz="2200" b="1" u="sng" kern="0" baseline="0" dirty="0">
                <a:latin typeface="Times New Roman"/>
                <a:cs typeface="Times New Roman"/>
              </a:rPr>
              <a:t>ALL</a:t>
            </a:r>
            <a:r>
              <a:rPr lang="en-US" sz="2200" b="1" kern="0" baseline="0" dirty="0">
                <a:latin typeface="Times New Roman"/>
                <a:cs typeface="Times New Roman"/>
              </a:rPr>
              <a:t> WCS students who turn five (5) between </a:t>
            </a:r>
            <a:endParaRPr lang="en-US" dirty="0">
              <a:latin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September 1</a:t>
            </a:r>
            <a:r>
              <a:rPr lang="en-US" sz="2200" b="1" kern="0" baseline="30000" dirty="0">
                <a:latin typeface="Times New Roman"/>
                <a:cs typeface="Times New Roman"/>
              </a:rPr>
              <a:t>st</a:t>
            </a:r>
            <a:r>
              <a:rPr lang="en-US" sz="2200" b="1" kern="0" baseline="0" dirty="0">
                <a:latin typeface="Times New Roman"/>
                <a:cs typeface="Times New Roman"/>
              </a:rPr>
              <a:t>  and December 1</a:t>
            </a:r>
            <a:r>
              <a:rPr lang="en-US" sz="2200" b="1" kern="0" baseline="30000" dirty="0">
                <a:latin typeface="Times New Roman"/>
                <a:cs typeface="Times New Roman"/>
              </a:rPr>
              <a:t>st</a:t>
            </a:r>
            <a:r>
              <a:rPr lang="en-US" sz="2200" b="1" kern="0" baseline="0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Currently at: </a:t>
            </a:r>
            <a:endParaRPr lang="en-US" sz="2200" dirty="0">
              <a:latin typeface="Times New Roman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Cromie</a:t>
            </a:r>
            <a:endParaRPr lang="en-US" sz="2200" dirty="0">
              <a:latin typeface="Times New Roman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Green Acres </a:t>
            </a:r>
            <a:endParaRPr lang="en-US" sz="2200" dirty="0">
              <a:latin typeface="Times New Roman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Harwood</a:t>
            </a:r>
            <a:endParaRPr lang="en-US" sz="2200" dirty="0">
              <a:latin typeface="Times New Roman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Jefferson </a:t>
            </a:r>
            <a:endParaRPr lang="en-US" sz="2200" dirty="0">
              <a:latin typeface="Times New Roman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Pearl Lean </a:t>
            </a:r>
            <a:endParaRPr lang="en-US" sz="2200" dirty="0">
              <a:latin typeface="Times New Roman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Siersma</a:t>
            </a:r>
            <a:endParaRPr lang="en-US" sz="2200" dirty="0">
              <a:latin typeface="Times New Roman"/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Wilkerson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Transportation is </a:t>
            </a:r>
            <a:r>
              <a:rPr lang="en-US" sz="2200" b="1" u="sng" kern="0" baseline="0" dirty="0">
                <a:latin typeface="Times New Roman"/>
                <a:cs typeface="Times New Roman"/>
              </a:rPr>
              <a:t>NOT</a:t>
            </a:r>
            <a:r>
              <a:rPr lang="en-US" sz="2200" b="1" kern="0" baseline="0" dirty="0">
                <a:latin typeface="Times New Roman"/>
                <a:cs typeface="Times New Roman"/>
              </a:rPr>
              <a:t> provided, unless to your home school.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kern="0" baseline="0" dirty="0">
                <a:latin typeface="Times New Roman"/>
                <a:cs typeface="Times New Roman"/>
              </a:rPr>
              <a:t>Latchkey is available before AND/OR after school.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kern="0" baseline="0" dirty="0">
                <a:latin typeface="Times New Roman"/>
                <a:cs typeface="Times New Roman"/>
              </a:rPr>
              <a:t>*Locations subject to change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6"/>
          <a:stretch/>
        </p:blipFill>
        <p:spPr>
          <a:xfrm>
            <a:off x="6342961" y="2431762"/>
            <a:ext cx="2050534" cy="28339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/>
          <p:cNvSpPr>
            <a:spLocks noChangeArrowheads="1"/>
          </p:cNvSpPr>
          <p:nvPr/>
        </p:nvSpPr>
        <p:spPr bwMode="auto">
          <a:xfrm>
            <a:off x="-4713" y="1165228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479227"/>
            <a:ext cx="701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b="1" cap="all" baseline="0" dirty="0">
                <a:solidFill>
                  <a:schemeClr val="bg1"/>
                </a:solidFill>
                <a:latin typeface="Times New Roman"/>
                <a:cs typeface="Times New Roman"/>
              </a:rPr>
              <a:t>Early childhood Curriculum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1752600"/>
            <a:ext cx="838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3600" b="1" kern="0" baseline="0" dirty="0">
              <a:latin typeface="Garamond" pitchFamily="18" charset="0"/>
              <a:cs typeface="+mn-cs"/>
            </a:endParaRPr>
          </a:p>
        </p:txBody>
      </p:sp>
      <p:sp>
        <p:nvSpPr>
          <p:cNvPr id="10250" name="TextBox 15"/>
          <p:cNvSpPr txBox="1">
            <a:spLocks noChangeArrowheads="1"/>
          </p:cNvSpPr>
          <p:nvPr/>
        </p:nvSpPr>
        <p:spPr bwMode="auto">
          <a:xfrm>
            <a:off x="120594" y="1532848"/>
            <a:ext cx="70553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baseline="0" dirty="0">
                <a:latin typeface="Times New Roman"/>
                <a:cs typeface="Times New Roman"/>
              </a:rPr>
              <a:t>All of our early childhood programs </a:t>
            </a:r>
            <a:endParaRPr lang="en-US">
              <a:latin typeface="Times New Roman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baseline="0" dirty="0">
                <a:latin typeface="Times New Roman"/>
                <a:cs typeface="Times New Roman"/>
              </a:rPr>
              <a:t>focus on:</a:t>
            </a:r>
            <a:endParaRPr lang="en-US" dirty="0">
              <a:latin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43AAA-FE6A-40F1-A7AA-D514AABB925D}"/>
              </a:ext>
            </a:extLst>
          </p:cNvPr>
          <p:cNvSpPr txBox="1"/>
          <p:nvPr/>
        </p:nvSpPr>
        <p:spPr>
          <a:xfrm>
            <a:off x="542579" y="2401677"/>
            <a:ext cx="5662669" cy="38928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indent="-457200" algn="l" rtl="0">
              <a:lnSpc>
                <a:spcPct val="150000"/>
              </a:lnSpc>
              <a:buFont typeface="Arial"/>
              <a:buChar char="•"/>
            </a:pP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Kindergarten preparation</a:t>
            </a:r>
            <a:r>
              <a:rPr lang="en-US" sz="2800" b="0" i="0" baseline="0" dirty="0">
                <a:latin typeface="Times New Roman"/>
                <a:ea typeface="Arial"/>
                <a:cs typeface="Arial"/>
              </a:rPr>
              <a:t>​</a:t>
            </a:r>
            <a:endParaRPr lang="en-US" sz="2800" baseline="0" dirty="0"/>
          </a:p>
          <a:p>
            <a:pPr lvl="1" indent="-457200" algn="l" rtl="0">
              <a:lnSpc>
                <a:spcPct val="150000"/>
              </a:lnSpc>
              <a:buFont typeface="Arial"/>
              <a:buChar char="•"/>
            </a:pP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Early childhood objectives for development, such as literacy, math skills, social-emotional development, </a:t>
            </a:r>
            <a:r>
              <a:rPr lang="en-US" sz="2800" b="1" baseline="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physical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health, and the arts.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99" y="2892183"/>
            <a:ext cx="2649682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7600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330927"/>
            <a:ext cx="701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b="1" cap="all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Curriculum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1752600"/>
            <a:ext cx="838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3600" b="1" kern="0" baseline="0" dirty="0">
              <a:latin typeface="Garamond" pitchFamily="18" charset="0"/>
              <a:cs typeface="+mn-cs"/>
            </a:endParaRPr>
          </a:p>
        </p:txBody>
      </p:sp>
      <p:sp>
        <p:nvSpPr>
          <p:cNvPr id="10250" name="TextBox 15"/>
          <p:cNvSpPr txBox="1">
            <a:spLocks noChangeArrowheads="1"/>
          </p:cNvSpPr>
          <p:nvPr/>
        </p:nvSpPr>
        <p:spPr bwMode="auto">
          <a:xfrm>
            <a:off x="76200" y="1690727"/>
            <a:ext cx="8991600" cy="474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baseline="0" dirty="0">
                <a:latin typeface="Times New Roman"/>
                <a:cs typeface="Times New Roman"/>
              </a:rPr>
              <a:t>Kindergarten curriculum is comprehensive and includes:</a:t>
            </a:r>
          </a:p>
          <a:p>
            <a:pPr marL="1485900" lvl="2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b="1" baseline="0" dirty="0">
              <a:latin typeface="Times New Roman"/>
              <a:cs typeface="Times New Roman" pitchFamily="18" charset="0"/>
            </a:endParaRPr>
          </a:p>
          <a:p>
            <a:pPr marL="1485900" lvl="2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baseline="0" dirty="0">
                <a:latin typeface="Times New Roman"/>
                <a:cs typeface="Times New Roman"/>
              </a:rPr>
              <a:t>Literacy</a:t>
            </a:r>
          </a:p>
          <a:p>
            <a:pPr marL="1485900" lvl="2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baseline="0" dirty="0">
                <a:latin typeface="Times New Roman"/>
                <a:cs typeface="Times New Roman"/>
              </a:rPr>
              <a:t>Math</a:t>
            </a:r>
          </a:p>
          <a:p>
            <a:pPr marL="1485900" lvl="2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baseline="0" dirty="0">
                <a:latin typeface="Times New Roman"/>
                <a:cs typeface="Times New Roman"/>
              </a:rPr>
              <a:t>Science</a:t>
            </a:r>
          </a:p>
          <a:p>
            <a:pPr marL="1485900" lvl="2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baseline="0" dirty="0">
                <a:latin typeface="Times New Roman"/>
                <a:cs typeface="Times New Roman"/>
              </a:rPr>
              <a:t>Social Studies</a:t>
            </a:r>
          </a:p>
          <a:p>
            <a:pPr marL="1485900" lvl="2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baseline="0" dirty="0">
                <a:latin typeface="Times New Roman"/>
                <a:cs typeface="Times New Roman"/>
              </a:rPr>
              <a:t>STEM</a:t>
            </a:r>
          </a:p>
          <a:p>
            <a:pPr marL="1485900" lvl="2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baseline="0" dirty="0">
                <a:latin typeface="Times New Roman"/>
                <a:cs typeface="Times New Roman"/>
              </a:rPr>
              <a:t>Art</a:t>
            </a:r>
          </a:p>
          <a:p>
            <a:pPr marL="1485900" lvl="2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baseline="0" dirty="0">
                <a:latin typeface="Times New Roman"/>
                <a:cs typeface="Times New Roman"/>
              </a:rPr>
              <a:t>Music</a:t>
            </a:r>
          </a:p>
          <a:p>
            <a:pPr marL="1485900" lvl="2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baseline="0" dirty="0">
                <a:latin typeface="Times New Roman"/>
                <a:cs typeface="Times New Roman"/>
              </a:rPr>
              <a:t>PE</a:t>
            </a:r>
          </a:p>
          <a:p>
            <a:pPr marL="1485900" lvl="2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baseline="0" dirty="0">
                <a:latin typeface="Times New Roman"/>
                <a:cs typeface="Times New Roman"/>
              </a:rPr>
              <a:t>Media/Technology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endParaRPr lang="en-US" altLang="en-US" sz="2000" b="1" baseline="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000" b="1" dirty="0">
              <a:latin typeface="Garamon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4824" r="11367" b="4610"/>
          <a:stretch/>
        </p:blipFill>
        <p:spPr>
          <a:xfrm rot="5400000">
            <a:off x="5145438" y="2978290"/>
            <a:ext cx="2667000" cy="216976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96802" y="351997"/>
            <a:ext cx="701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b="1" cap="all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Outcomes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1752600"/>
            <a:ext cx="838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3600" b="1" kern="0" baseline="0" dirty="0">
              <a:latin typeface="Garamond" pitchFamily="18" charset="0"/>
              <a:cs typeface="+mn-cs"/>
            </a:endParaRPr>
          </a:p>
        </p:txBody>
      </p:sp>
      <p:sp>
        <p:nvSpPr>
          <p:cNvPr id="8201" name="TextBox 14"/>
          <p:cNvSpPr txBox="1">
            <a:spLocks noChangeArrowheads="1"/>
          </p:cNvSpPr>
          <p:nvPr/>
        </p:nvSpPr>
        <p:spPr bwMode="auto">
          <a:xfrm>
            <a:off x="952500" y="1562871"/>
            <a:ext cx="7048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4000" b="1" u="sng" cap="all" baseline="0" dirty="0">
                <a:latin typeface="Times New Roman"/>
                <a:cs typeface="Times New Roman"/>
              </a:rPr>
              <a:t>English Language Arts</a:t>
            </a:r>
          </a:p>
        </p:txBody>
      </p:sp>
      <p:sp>
        <p:nvSpPr>
          <p:cNvPr id="11274" name="TextBox 15"/>
          <p:cNvSpPr txBox="1">
            <a:spLocks noChangeArrowheads="1"/>
          </p:cNvSpPr>
          <p:nvPr/>
        </p:nvSpPr>
        <p:spPr bwMode="auto">
          <a:xfrm>
            <a:off x="2981325" y="2281287"/>
            <a:ext cx="5257800" cy="422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baseline="0" dirty="0">
                <a:latin typeface="Times New Roman"/>
                <a:cs typeface="Times New Roman"/>
              </a:rPr>
              <a:t>By the end of kindergarten, you should expect your child to:</a:t>
            </a:r>
            <a:endParaRPr lang="en-US">
              <a:latin typeface="Times New Roman"/>
              <a:cs typeface="Arial"/>
            </a:endParaRPr>
          </a:p>
          <a:p>
            <a:pPr marL="457200" lvl="2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b="1" baseline="0" dirty="0">
                <a:latin typeface="Times New Roman"/>
                <a:cs typeface="Times New Roman"/>
              </a:rPr>
              <a:t>Recognize all upper and lowercase letters and their sounds. </a:t>
            </a:r>
            <a:endParaRPr lang="en-US" altLang="en-US" sz="2000" b="1" baseline="0">
              <a:latin typeface="Times New Roman"/>
              <a:cs typeface="Times New Roman" pitchFamily="18" charset="0"/>
            </a:endParaRPr>
          </a:p>
          <a:p>
            <a:pPr marL="457200" lvl="2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b="1" baseline="0" dirty="0">
                <a:latin typeface="Times New Roman"/>
                <a:cs typeface="Times New Roman"/>
              </a:rPr>
              <a:t>Read age-appropriate text.</a:t>
            </a:r>
          </a:p>
          <a:p>
            <a:pPr marL="457200" lvl="2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b="1" baseline="0" dirty="0">
                <a:latin typeface="Times New Roman"/>
                <a:cs typeface="Times New Roman"/>
              </a:rPr>
              <a:t>Use comprehension strategies.</a:t>
            </a:r>
          </a:p>
          <a:p>
            <a:pPr marL="457200" lvl="2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b="1" baseline="0" dirty="0">
                <a:latin typeface="Times New Roman"/>
                <a:cs typeface="Times New Roman"/>
              </a:rPr>
              <a:t>Use a combination of drawing, speaking, and writing to tell stories.</a:t>
            </a:r>
          </a:p>
          <a:p>
            <a:pPr marL="457200" lvl="2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b="1" baseline="0" dirty="0">
                <a:latin typeface="Times New Roman"/>
                <a:cs typeface="Times New Roman"/>
              </a:rPr>
              <a:t>Know conventions: grammar, spelling, and punctuation. </a:t>
            </a:r>
            <a:endParaRPr lang="en-US" altLang="en-US" sz="2000" b="1" baseline="0" dirty="0">
              <a:latin typeface="Times New Roman"/>
              <a:cs typeface="Times New Roman" pitchFamily="18" charset="0"/>
            </a:endParaRPr>
          </a:p>
          <a:p>
            <a:pPr marL="457200" eaLnBrk="1" hangingPunct="1">
              <a:buFontTx/>
              <a:buChar char="•"/>
            </a:pPr>
            <a:endParaRPr lang="en-US" altLang="en-US" sz="20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1" y="2590800"/>
            <a:ext cx="2165083" cy="3200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122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85462" y="353599"/>
            <a:ext cx="701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b="1" cap="all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Outcomes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1828800"/>
            <a:ext cx="838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3600" b="1" kern="0" baseline="0" dirty="0">
              <a:latin typeface="Garamond" pitchFamily="18" charset="0"/>
              <a:cs typeface="+mn-cs"/>
            </a:endParaRPr>
          </a:p>
        </p:txBody>
      </p:sp>
      <p:sp>
        <p:nvSpPr>
          <p:cNvPr id="9225" name="TextBox 14"/>
          <p:cNvSpPr txBox="1">
            <a:spLocks noChangeArrowheads="1"/>
          </p:cNvSpPr>
          <p:nvPr/>
        </p:nvSpPr>
        <p:spPr bwMode="auto">
          <a:xfrm>
            <a:off x="2343150" y="1276987"/>
            <a:ext cx="4152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4000" b="1" u="sng" cap="all" baseline="0" dirty="0">
                <a:latin typeface="Times New Roman"/>
                <a:cs typeface="Times New Roman"/>
              </a:rPr>
              <a:t>Mathematics</a:t>
            </a:r>
          </a:p>
        </p:txBody>
      </p:sp>
      <p:sp>
        <p:nvSpPr>
          <p:cNvPr id="12298" name="TextBox 15"/>
          <p:cNvSpPr txBox="1">
            <a:spLocks noChangeArrowheads="1"/>
          </p:cNvSpPr>
          <p:nvPr/>
        </p:nvSpPr>
        <p:spPr bwMode="auto">
          <a:xfrm>
            <a:off x="1319370" y="2048891"/>
            <a:ext cx="687933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342900" indent="-3429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baseline="0" dirty="0">
                <a:latin typeface="Times New Roman"/>
                <a:cs typeface="Times New Roman"/>
              </a:rPr>
              <a:t>By the end of kindergarten, you should expect your child to:                                        </a:t>
            </a:r>
            <a:endParaRPr lang="en-US">
              <a:latin typeface="Times New Roman"/>
            </a:endParaRPr>
          </a:p>
          <a:p>
            <a:pPr marL="457200" lvl="2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b="1" baseline="0" dirty="0">
                <a:latin typeface="Times New Roman"/>
                <a:cs typeface="Times New Roman"/>
              </a:rPr>
              <a:t>Count to 100 by ones and tens. </a:t>
            </a:r>
            <a:endParaRPr lang="en-US" altLang="en-US" sz="2000" b="1" baseline="0">
              <a:latin typeface="Times New Roman"/>
              <a:cs typeface="Times New Roman" pitchFamily="18" charset="0"/>
            </a:endParaRPr>
          </a:p>
          <a:p>
            <a:pPr marL="457200" lvl="2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b="1" baseline="0" dirty="0">
                <a:latin typeface="Times New Roman"/>
                <a:cs typeface="Times New Roman"/>
              </a:rPr>
              <a:t>Recognize and write numbers 1-20.</a:t>
            </a:r>
          </a:p>
          <a:p>
            <a:pPr marL="457200" lvl="2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b="1" baseline="0" dirty="0">
                <a:latin typeface="Times New Roman"/>
                <a:cs typeface="Times New Roman"/>
              </a:rPr>
              <a:t>Understand greater than, less than, and equal to. </a:t>
            </a:r>
            <a:endParaRPr lang="en-US" altLang="en-US" sz="2000" b="1" baseline="0">
              <a:latin typeface="Times New Roman"/>
              <a:cs typeface="Times New Roman" pitchFamily="18" charset="0"/>
            </a:endParaRPr>
          </a:p>
          <a:p>
            <a:pPr marL="457200" lvl="2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b="1" baseline="0" dirty="0">
                <a:latin typeface="Times New Roman"/>
                <a:cs typeface="Times New Roman"/>
              </a:rPr>
              <a:t>Classify objects into categories.</a:t>
            </a:r>
          </a:p>
          <a:p>
            <a:pPr marL="457200" lvl="2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b="1" baseline="0" dirty="0">
                <a:latin typeface="Times New Roman"/>
                <a:cs typeface="Times New Roman"/>
              </a:rPr>
              <a:t>Solve basic addition and subtraction problems.</a:t>
            </a:r>
            <a:r>
              <a:rPr lang="en-US" altLang="en-US" sz="2000" b="1" baseline="0" dirty="0">
                <a:latin typeface="Garamond"/>
                <a:cs typeface="Times New Roman"/>
              </a:rPr>
              <a:t> </a:t>
            </a:r>
            <a:endParaRPr lang="en-US" altLang="en-US" sz="2000" b="1" baseline="0">
              <a:latin typeface="Garamond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3" y="5251650"/>
            <a:ext cx="4362452" cy="14510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/>
          <p:cNvSpPr>
            <a:spLocks noChangeArrowheads="1"/>
          </p:cNvSpPr>
          <p:nvPr/>
        </p:nvSpPr>
        <p:spPr bwMode="auto">
          <a:xfrm>
            <a:off x="0" y="1136469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52228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522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235194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Times New Roman"/>
                <a:cs typeface="Times New Roman"/>
              </a:rPr>
              <a:t>Parent Resources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9239" y="1858843"/>
            <a:ext cx="7805521" cy="4135268"/>
            <a:chOff x="510857" y="1846381"/>
            <a:chExt cx="7805521" cy="4135268"/>
          </a:xfrm>
        </p:grpSpPr>
        <p:pic>
          <p:nvPicPr>
            <p:cNvPr id="8" name="Picture 8" descr="A picture containing computer, book, photo, room&#10;&#10;Description generated with very high confidence">
              <a:extLst>
                <a:ext uri="{FF2B5EF4-FFF2-40B4-BE49-F238E27FC236}">
                  <a16:creationId xmlns:a16="http://schemas.microsoft.com/office/drawing/2014/main" id="{FDCCCF0D-232D-4996-B087-77EAB74D8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96" r="18981" b="8951"/>
            <a:stretch/>
          </p:blipFill>
          <p:spPr>
            <a:xfrm>
              <a:off x="510857" y="1846381"/>
              <a:ext cx="4301553" cy="41352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0032" y="1847471"/>
              <a:ext cx="2676346" cy="4133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374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ChangeArrowheads="1"/>
          </p:cNvSpPr>
          <p:nvPr/>
        </p:nvSpPr>
        <p:spPr bwMode="auto">
          <a:xfrm>
            <a:off x="-1354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-19538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0" y="0"/>
            <a:ext cx="9125872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1732030"/>
            <a:ext cx="7924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b="1" kern="0" baseline="0" dirty="0">
                <a:latin typeface="Times New Roman"/>
                <a:cs typeface="Times New Roman"/>
              </a:rPr>
              <a:t>We have clear benchmarks for our students, but every child is an individual. </a:t>
            </a:r>
            <a:endParaRPr lang="en-US" sz="2800" b="1" kern="0" baseline="0">
              <a:latin typeface="Times New Roman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b="1" kern="0" baseline="0" dirty="0">
                <a:latin typeface="Times New Roman"/>
                <a:cs typeface="Times New Roman"/>
              </a:rPr>
              <a:t>If you have questions or concerns, start with your child’s teacher.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endParaRPr lang="en-US" sz="2800" b="1" kern="0" baseline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3200" b="1" kern="0" baseline="0" dirty="0">
              <a:latin typeface="Garamond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98406" y="417490"/>
            <a:ext cx="655515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="1" cap="all" baseline="0" dirty="0">
                <a:solidFill>
                  <a:schemeClr val="bg1"/>
                </a:solidFill>
                <a:latin typeface="Times New Roman"/>
                <a:cs typeface="Times New Roman"/>
              </a:rPr>
              <a:t>Parent to parent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2773" r="1622" b="2956"/>
          <a:stretch/>
        </p:blipFill>
        <p:spPr>
          <a:xfrm>
            <a:off x="2514600" y="3962400"/>
            <a:ext cx="4114800" cy="25908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3413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9" t="4076" r="19416" b="17120"/>
          <a:stretch/>
        </p:blipFill>
        <p:spPr>
          <a:xfrm>
            <a:off x="32994" y="1218260"/>
            <a:ext cx="9111006" cy="5641900"/>
          </a:xfrm>
          <a:prstGeom prst="rect">
            <a:avLst/>
          </a:prstGeom>
        </p:spPr>
      </p:pic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0" y="1219200"/>
            <a:ext cx="9144000" cy="5636847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95231" y="406419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200" b="1" cap="all" baseline="0" dirty="0">
                <a:solidFill>
                  <a:schemeClr val="bg1"/>
                </a:solidFill>
                <a:latin typeface="Times New Roman"/>
                <a:cs typeface="Times New Roman"/>
              </a:rPr>
              <a:t>A word from our sponsors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953698" y="1750035"/>
            <a:ext cx="8382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baseline="0" dirty="0">
                <a:latin typeface="Times New Roman"/>
                <a:cs typeface="+mn-cs"/>
              </a:rPr>
              <a:t>School Nurse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baseline="0" dirty="0">
                <a:latin typeface="Times New Roman"/>
                <a:cs typeface="Arial"/>
              </a:rPr>
              <a:t>Transportation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baseline="0" dirty="0">
                <a:latin typeface="Times New Roman"/>
                <a:cs typeface="+mn-cs"/>
              </a:rPr>
              <a:t>Food Service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baseline="0" dirty="0">
                <a:latin typeface="Times New Roman"/>
                <a:cs typeface="+mn-cs"/>
              </a:rPr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2240596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1"/>
          <p:cNvSpPr>
            <a:spLocks noChangeArrowheads="1"/>
          </p:cNvSpPr>
          <p:nvPr/>
        </p:nvSpPr>
        <p:spPr bwMode="auto">
          <a:xfrm>
            <a:off x="0" y="1170495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240670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School Nurse</a:t>
            </a:r>
          </a:p>
        </p:txBody>
      </p:sp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533400" y="1752600"/>
            <a:ext cx="5715000" cy="42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0"/>
              </a:spcAft>
            </a:pPr>
            <a:r>
              <a:rPr lang="en-US" altLang="en-US" sz="3200" b="1" baseline="0" dirty="0">
                <a:latin typeface="Times New Roman"/>
                <a:cs typeface="Times New Roman"/>
              </a:rPr>
              <a:t>Ann Clark</a:t>
            </a:r>
            <a:endParaRPr lang="en-US" altLang="en-US" sz="2000" b="1" i="1" baseline="0" dirty="0">
              <a:latin typeface="Times New Roman"/>
              <a:cs typeface="Times New Roman" pitchFamily="18" charset="0"/>
            </a:endParaRPr>
          </a:p>
          <a:p>
            <a:pPr eaLnBrk="1" hangingPunct="1">
              <a:spcAft>
                <a:spcPts val="0"/>
              </a:spcAft>
            </a:pPr>
            <a:r>
              <a:rPr lang="en-US" altLang="en-US" b="1" i="1" baseline="0" dirty="0">
                <a:latin typeface="Times New Roman"/>
                <a:cs typeface="Times New Roman"/>
              </a:rPr>
              <a:t>District Nurse</a:t>
            </a:r>
          </a:p>
          <a:p>
            <a:pPr eaLnBrk="1" hangingPunct="1">
              <a:spcAft>
                <a:spcPts val="0"/>
              </a:spcAft>
            </a:pPr>
            <a:r>
              <a:rPr lang="en-US" altLang="en-US" sz="3200" b="1" baseline="0" dirty="0" err="1">
                <a:latin typeface="Times New Roman"/>
                <a:cs typeface="Times New Roman"/>
              </a:rPr>
              <a:t>Ronetta</a:t>
            </a:r>
            <a:r>
              <a:rPr lang="en-US" altLang="en-US" sz="3200" b="1" baseline="0" dirty="0">
                <a:latin typeface="Times New Roman"/>
                <a:cs typeface="Times New Roman"/>
              </a:rPr>
              <a:t> </a:t>
            </a:r>
            <a:r>
              <a:rPr lang="en-US" altLang="en-US" sz="3200" b="1" baseline="0" dirty="0" err="1">
                <a:latin typeface="Times New Roman"/>
                <a:cs typeface="Times New Roman"/>
              </a:rPr>
              <a:t>Muha</a:t>
            </a:r>
            <a:endParaRPr lang="en-US" altLang="en-US" sz="3200" b="1" baseline="0" dirty="0">
              <a:latin typeface="Times New Roman"/>
              <a:cs typeface="Times New Roman"/>
            </a:endParaRPr>
          </a:p>
          <a:p>
            <a:pPr eaLnBrk="1" hangingPunct="1">
              <a:spcAft>
                <a:spcPts val="0"/>
              </a:spcAft>
            </a:pPr>
            <a:r>
              <a:rPr lang="en-US" altLang="en-US" b="1" i="1" baseline="0" dirty="0">
                <a:latin typeface="Times New Roman"/>
                <a:cs typeface="Times New Roman"/>
              </a:rPr>
              <a:t>District Nurse</a:t>
            </a:r>
          </a:p>
          <a:p>
            <a:pPr eaLnBrk="1" hangingPunct="1">
              <a:spcAft>
                <a:spcPts val="0"/>
              </a:spcAft>
            </a:pPr>
            <a:endParaRPr lang="en-US" altLang="en-US" b="1" i="1" baseline="0" dirty="0">
              <a:latin typeface="Times New Roman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altLang="en-US" b="1" baseline="0" dirty="0">
              <a:latin typeface="Times New Roman"/>
              <a:cs typeface="Times New Roman" pitchFamily="18" charset="0"/>
            </a:endParaRP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 b="1" baseline="0" dirty="0">
                <a:latin typeface="Times New Roman"/>
                <a:cs typeface="Times New Roman"/>
              </a:rPr>
              <a:t>  Required Immunizations  </a:t>
            </a:r>
            <a:endParaRPr lang="en-US" altLang="en-US" sz="3200" b="1" baseline="0" dirty="0">
              <a:latin typeface="Times New Roman"/>
              <a:cs typeface="Times New Roman" pitchFamily="18" charset="0"/>
            </a:endParaRP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 b="1" baseline="0" dirty="0">
                <a:latin typeface="Times New Roman"/>
                <a:cs typeface="Times New Roman"/>
              </a:rPr>
              <a:t>  Medication at School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 b="1" baseline="0" dirty="0">
                <a:latin typeface="Times New Roman"/>
                <a:cs typeface="Times New Roman"/>
              </a:rPr>
              <a:t>  Vision and Hearing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 b="1" baseline="0" dirty="0">
                <a:latin typeface="Times New Roman"/>
                <a:cs typeface="Times New Roman"/>
              </a:rPr>
              <a:t>  Notes from Nursing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828800"/>
            <a:ext cx="2561909" cy="40411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17"/>
            <a:ext cx="9144000" cy="5638800"/>
          </a:xfrm>
          <a:prstGeom prst="rect">
            <a:avLst/>
          </a:prstGeom>
        </p:spPr>
      </p:pic>
      <p:sp>
        <p:nvSpPr>
          <p:cNvPr id="31747" name="Rectangle 11"/>
          <p:cNvSpPr>
            <a:spLocks noChangeArrowheads="1"/>
          </p:cNvSpPr>
          <p:nvPr/>
        </p:nvSpPr>
        <p:spPr bwMode="auto">
          <a:xfrm>
            <a:off x="0" y="1147354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2400" dirty="0"/>
          </a:p>
        </p:txBody>
      </p:sp>
      <p:pic>
        <p:nvPicPr>
          <p:cNvPr id="3175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228600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transportation</a:t>
            </a:r>
          </a:p>
        </p:txBody>
      </p: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598488" y="1752600"/>
            <a:ext cx="8305800" cy="321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baseline="0" dirty="0">
                <a:latin typeface="Times New Roman"/>
                <a:cs typeface="Times New Roman"/>
              </a:rPr>
              <a:t>Rob Selby</a:t>
            </a:r>
          </a:p>
          <a:p>
            <a:pPr eaLnBrk="1" hangingPunct="1">
              <a:defRPr/>
            </a:pPr>
            <a:r>
              <a:rPr lang="en-US" altLang="en-US" b="1" i="1" baseline="0" dirty="0">
                <a:latin typeface="Times New Roman"/>
                <a:cs typeface="Times New Roman"/>
              </a:rPr>
              <a:t>Director of Transportation</a:t>
            </a:r>
          </a:p>
          <a:p>
            <a:pPr eaLnBrk="1" hangingPunct="1">
              <a:defRPr/>
            </a:pPr>
            <a:endParaRPr lang="en-US" altLang="en-US" sz="3600" dirty="0">
              <a:latin typeface="Times New Roman"/>
            </a:endParaRPr>
          </a:p>
          <a:p>
            <a:pPr eaLnBrk="1" hangingPunct="1">
              <a:defRPr/>
            </a:pPr>
            <a:r>
              <a:rPr lang="en-US" altLang="en-US" sz="2400" b="1" baseline="0" dirty="0">
                <a:latin typeface="Times New Roman"/>
                <a:cs typeface="Arial"/>
              </a:rPr>
              <a:t>To check if your child is eligible for transportation, go to:</a:t>
            </a:r>
          </a:p>
          <a:p>
            <a:pPr eaLnBrk="1" hangingPunct="1">
              <a:defRPr/>
            </a:pPr>
            <a:endParaRPr lang="en-US" altLang="en-US" sz="1400" b="1" baseline="0" dirty="0">
              <a:latin typeface="Times New Roman"/>
            </a:endParaRPr>
          </a:p>
          <a:p>
            <a:pPr marL="342900" indent="-342900" eaLnBrk="1" hangingPunct="1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1" baseline="0" dirty="0">
                <a:latin typeface="Times New Roman"/>
                <a:cs typeface="Arial"/>
              </a:rPr>
              <a:t>www.wcskids.net/transportation/webquery</a:t>
            </a:r>
            <a:r>
              <a:rPr lang="en-US" altLang="en-US" sz="3200" b="1" baseline="0" dirty="0">
                <a:latin typeface="Times New Roman"/>
                <a:cs typeface="Arial"/>
              </a:rPr>
              <a:t> </a:t>
            </a:r>
          </a:p>
          <a:p>
            <a:pPr marL="342900" indent="-342900" eaLnBrk="1" hangingPunct="1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1" baseline="0" dirty="0">
                <a:latin typeface="Times New Roman"/>
                <a:cs typeface="Arial"/>
              </a:rPr>
              <a:t>Enter your address </a:t>
            </a:r>
            <a:endParaRPr lang="en-US" altLang="en-US" sz="2400" b="1" baseline="0" dirty="0">
              <a:latin typeface="Times New Roman"/>
            </a:endParaRPr>
          </a:p>
          <a:p>
            <a:pPr marL="342900" indent="-342900" eaLnBrk="1" hangingPunct="1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1" baseline="0" dirty="0">
                <a:latin typeface="Times New Roman"/>
                <a:cs typeface="Arial"/>
              </a:rPr>
              <a:t>If eligible, bus numbers and bus stops will be listed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ChangeArrowheads="1"/>
          </p:cNvSpPr>
          <p:nvPr/>
        </p:nvSpPr>
        <p:spPr bwMode="auto">
          <a:xfrm>
            <a:off x="-19538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-19538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-18128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75516" y="1828800"/>
            <a:ext cx="7924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baseline="0" dirty="0">
                <a:latin typeface="Times New Roman"/>
                <a:cs typeface="Times New Roman"/>
              </a:rPr>
              <a:t>You or another adult should receive </a:t>
            </a:r>
            <a:endParaRPr lang="en-US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400" b="1" kern="0" baseline="0" dirty="0">
                <a:latin typeface="Times New Roman"/>
                <a:cs typeface="Times New Roman"/>
              </a:rPr>
              <a:t>your child at the bus stop each day.</a:t>
            </a:r>
            <a:endParaRPr lang="en-US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400" b="1" kern="0" baseline="0" dirty="0">
                <a:latin typeface="Times New Roman" pitchFamily="18" charset="0"/>
                <a:cs typeface="Times New Roman" pitchFamily="18" charset="0"/>
              </a:rPr>
              <a:t>Please write your child’s name on all                               personal belongings (hats, gloves, etc).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400" b="1" kern="0" baseline="0" dirty="0">
                <a:latin typeface="Times New Roman" pitchFamily="18" charset="0"/>
                <a:cs typeface="Times New Roman" pitchFamily="18" charset="0"/>
              </a:rPr>
              <a:t>Pin an ID card to the inside of                                              your child’s backpack.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3200" b="1" kern="0" baseline="0" dirty="0">
              <a:latin typeface="Garamond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9329" y="423280"/>
            <a:ext cx="707292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="1" cap="all" baseline="0" dirty="0">
                <a:solidFill>
                  <a:schemeClr val="bg1"/>
                </a:solidFill>
                <a:latin typeface="Times New Roman"/>
                <a:cs typeface="Times New Roman"/>
              </a:rPr>
              <a:t>Parent to parent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32676"/>
            <a:ext cx="2404317" cy="33961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AB66ACCE-D26D-4D59-B8EC-64E5AF39E0C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38" y="1251448"/>
            <a:ext cx="9149474" cy="5643062"/>
          </a:xfrm>
          <a:prstGeom prst="rect">
            <a:avLst/>
          </a:prstGeom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4579" name="Rectangle 11"/>
          <p:cNvSpPr>
            <a:spLocks noChangeArrowheads="1"/>
          </p:cNvSpPr>
          <p:nvPr/>
        </p:nvSpPr>
        <p:spPr bwMode="auto">
          <a:xfrm>
            <a:off x="-2738" y="117951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228600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Nutrition Services</a:t>
            </a:r>
          </a:p>
        </p:txBody>
      </p:sp>
      <p:sp>
        <p:nvSpPr>
          <p:cNvPr id="24584" name="Rectangle 3"/>
          <p:cNvSpPr txBox="1">
            <a:spLocks noChangeArrowheads="1"/>
          </p:cNvSpPr>
          <p:nvPr/>
        </p:nvSpPr>
        <p:spPr bwMode="auto">
          <a:xfrm>
            <a:off x="1143000" y="2170066"/>
            <a:ext cx="7391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baseline="0" dirty="0">
                <a:latin typeface="Times New Roman"/>
                <a:cs typeface="Times New Roman"/>
              </a:rPr>
              <a:t>Caroline Dylewski</a:t>
            </a:r>
          </a:p>
          <a:p>
            <a:pPr lvl="1" eaLnBrk="1" hangingPunct="1"/>
            <a:r>
              <a:rPr lang="en-US" altLang="en-US" b="1" i="1" baseline="0" dirty="0">
                <a:latin typeface="Times New Roman"/>
                <a:cs typeface="Times New Roman"/>
              </a:rPr>
              <a:t>Director of Nutrition Services</a:t>
            </a:r>
          </a:p>
          <a:p>
            <a:pPr eaLnBrk="1" hangingPunct="1"/>
            <a:r>
              <a:rPr lang="en-US" altLang="en-US" sz="2800" b="1" baseline="0" dirty="0">
                <a:latin typeface="Times New Roman"/>
                <a:cs typeface="Times New Roman"/>
              </a:rPr>
              <a:t>Wen Guo</a:t>
            </a:r>
          </a:p>
          <a:p>
            <a:pPr lvl="1" eaLnBrk="1" hangingPunct="1"/>
            <a:r>
              <a:rPr lang="en-US" altLang="en-US" b="1" i="1" baseline="0" dirty="0">
                <a:latin typeface="Times New Roman"/>
                <a:cs typeface="Times New Roman"/>
              </a:rPr>
              <a:t>Supervisor of Nutrition Services</a:t>
            </a:r>
          </a:p>
          <a:p>
            <a:pPr eaLnBrk="1" hangingPunct="1"/>
            <a:endParaRPr lang="en-US" altLang="en-US" sz="2000" b="1" baseline="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sz="2000" b="1" baseline="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sz="2000" b="1" baseline="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sz="2000" b="1" baseline="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sz="2000" b="1" baseline="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sz="2000" b="1" baseline="0" dirty="0">
              <a:latin typeface="Times New Roman"/>
              <a:cs typeface="Times New Roman"/>
            </a:endParaRPr>
          </a:p>
          <a:p>
            <a:pPr eaLnBrk="1" hangingPunct="1"/>
            <a:endParaRPr lang="en-US" altLang="en-US" sz="3200" b="1" i="1" baseline="0" dirty="0"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113" y="5715000"/>
            <a:ext cx="6895174" cy="74987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486400"/>
          </a:xfrm>
          <a:prstGeom prst="rect">
            <a:avLst/>
          </a:prstGeom>
        </p:spPr>
      </p:pic>
      <p:sp>
        <p:nvSpPr>
          <p:cNvPr id="26627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228600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Lunch Assistance</a:t>
            </a:r>
          </a:p>
        </p:txBody>
      </p:sp>
      <p:sp>
        <p:nvSpPr>
          <p:cNvPr id="26632" name="Rectangle 3"/>
          <p:cNvSpPr txBox="1">
            <a:spLocks noChangeArrowheads="1"/>
          </p:cNvSpPr>
          <p:nvPr/>
        </p:nvSpPr>
        <p:spPr bwMode="auto">
          <a:xfrm>
            <a:off x="533400" y="1905000"/>
            <a:ext cx="8077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400" b="1" baseline="0" dirty="0">
                <a:latin typeface="Times New Roman" pitchFamily="18" charset="0"/>
                <a:cs typeface="Times New Roman" pitchFamily="18" charset="0"/>
              </a:rPr>
              <a:t>If you feel your family may qualify for this benefit, you will need to complete an application.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 baseline="0" dirty="0">
                <a:latin typeface="Times New Roman"/>
                <a:cs typeface="Times New Roman"/>
              </a:rPr>
              <a:t>Applications for 2021-2022 school year can be completed online beginning July 1</a:t>
            </a:r>
            <a:r>
              <a:rPr lang="en-US" altLang="en-US" sz="2400" b="1" baseline="30000" dirty="0">
                <a:latin typeface="Times New Roman"/>
                <a:cs typeface="Times New Roman"/>
              </a:rPr>
              <a:t>st</a:t>
            </a:r>
            <a:r>
              <a:rPr lang="en-US" altLang="en-US" sz="2400" b="1" baseline="0" dirty="0">
                <a:latin typeface="Times New Roman"/>
                <a:cs typeface="Times New Roman"/>
              </a:rPr>
              <a:t> at </a:t>
            </a:r>
            <a:r>
              <a:rPr lang="en-US" altLang="en-US" sz="2400" b="1" baseline="0" dirty="0">
                <a:latin typeface="Times New Roman"/>
                <a:cs typeface="Times New Roman"/>
                <a:hlinkClick r:id="rId5"/>
              </a:rPr>
              <a:t>ww.lunchapp.com</a:t>
            </a:r>
            <a:r>
              <a:rPr lang="en-US" altLang="en-US" sz="2400" b="1" baseline="0" dirty="0">
                <a:latin typeface="Times New Roman"/>
                <a:cs typeface="Times New Roman"/>
              </a:rPr>
              <a:t>.  This process will allow for a more immediate response.  </a:t>
            </a:r>
            <a:endParaRPr lang="en-US" alt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 baseline="0" dirty="0">
                <a:latin typeface="Times New Roman" pitchFamily="18" charset="0"/>
                <a:cs typeface="Times New Roman" pitchFamily="18" charset="0"/>
              </a:rPr>
              <a:t>Paper applications will be available at school, but they will result in a longer response time from the Nutrition Services Office.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409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62178" y="536200"/>
            <a:ext cx="7381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400" b="1" cap="all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District and registration Information</a:t>
            </a:r>
          </a:p>
        </p:txBody>
      </p:sp>
      <p:sp>
        <p:nvSpPr>
          <p:cNvPr id="37895" name="TextBox 13"/>
          <p:cNvSpPr txBox="1">
            <a:spLocks noChangeArrowheads="1"/>
          </p:cNvSpPr>
          <p:nvPr/>
        </p:nvSpPr>
        <p:spPr bwMode="auto">
          <a:xfrm>
            <a:off x="5041042" y="1906170"/>
            <a:ext cx="3886200" cy="17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District Website:</a:t>
            </a:r>
          </a:p>
          <a:p>
            <a:pPr algn="ctr">
              <a:defRPr/>
            </a:pPr>
            <a:endParaRPr lang="en-US" sz="3200" b="1" baseline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baseline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wcskids.net/ClassOf2034</a:t>
            </a:r>
            <a:endParaRPr lang="en-US" sz="2000" b="1" baseline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Up Arrow 11"/>
          <p:cNvSpPr>
            <a:spLocks noChangeArrowheads="1"/>
          </p:cNvSpPr>
          <p:nvPr/>
        </p:nvSpPr>
        <p:spPr bwMode="auto">
          <a:xfrm rot="5400000">
            <a:off x="1917951" y="4485132"/>
            <a:ext cx="1252728" cy="3255264"/>
          </a:xfrm>
          <a:prstGeom prst="upArrow">
            <a:avLst>
              <a:gd name="adj1" fmla="val 50000"/>
              <a:gd name="adj2" fmla="val 4999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vert270" anchor="ctr" anchorCtr="1"/>
          <a:lstStyle/>
          <a:p>
            <a:pPr>
              <a:defRPr/>
            </a:pPr>
            <a:r>
              <a:rPr lang="en-US" sz="20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Translation</a:t>
            </a:r>
          </a:p>
        </p:txBody>
      </p:sp>
      <p:sp>
        <p:nvSpPr>
          <p:cNvPr id="16" name="Up Arrow 11"/>
          <p:cNvSpPr>
            <a:spLocks noChangeArrowheads="1"/>
          </p:cNvSpPr>
          <p:nvPr/>
        </p:nvSpPr>
        <p:spPr bwMode="auto">
          <a:xfrm rot="16200000">
            <a:off x="6359124" y="2440327"/>
            <a:ext cx="1250037" cy="3252917"/>
          </a:xfrm>
          <a:prstGeom prst="upArrow">
            <a:avLst>
              <a:gd name="adj1" fmla="val 50000"/>
              <a:gd name="adj2" fmla="val 4999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vert" anchor="ctr" anchorCtr="1"/>
          <a:lstStyle/>
          <a:p>
            <a:pPr algn="ctr">
              <a:defRPr/>
            </a:pPr>
            <a:r>
              <a:rPr lang="en-US" sz="1600" b="1" baseline="0" dirty="0">
                <a:latin typeface="Times New Roman" pitchFamily="18" charset="0"/>
                <a:cs typeface="Times New Roman" pitchFamily="18" charset="0"/>
              </a:rPr>
              <a:t>Enrollment and Registration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29" y="5153637"/>
            <a:ext cx="3693166" cy="1201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05" y="1763510"/>
            <a:ext cx="4773918" cy="2704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4403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92923" y="458573"/>
            <a:ext cx="7239000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200" b="1" cap="all" dirty="0">
                <a:solidFill>
                  <a:schemeClr val="bg1"/>
                </a:solidFill>
                <a:latin typeface="Garamond" pitchFamily="18" charset="0"/>
              </a:rPr>
              <a:t>Parent Check List and registration dates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03436" y="2135265"/>
            <a:ext cx="7287124" cy="3657600"/>
            <a:chOff x="1003436" y="2135265"/>
            <a:chExt cx="7287124" cy="3657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36" y="2135265"/>
              <a:ext cx="2654710" cy="3657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800" y="2135265"/>
              <a:ext cx="2651760" cy="3657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1988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419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228600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Registration  Location</a:t>
            </a:r>
          </a:p>
        </p:txBody>
      </p:sp>
      <p:sp>
        <p:nvSpPr>
          <p:cNvPr id="41993" name="TextBox 15"/>
          <p:cNvSpPr txBox="1">
            <a:spLocks noChangeArrowheads="1"/>
          </p:cNvSpPr>
          <p:nvPr/>
        </p:nvSpPr>
        <p:spPr bwMode="auto">
          <a:xfrm>
            <a:off x="5105400" y="2057400"/>
            <a:ext cx="3581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baseline="0" dirty="0">
                <a:latin typeface="Times New Roman" pitchFamily="18" charset="0"/>
                <a:cs typeface="Times New Roman" pitchFamily="18" charset="0"/>
              </a:rPr>
              <a:t>Fillmore Educational Center</a:t>
            </a:r>
          </a:p>
          <a:p>
            <a:pPr eaLnBrk="1" hangingPunct="1"/>
            <a:r>
              <a:rPr lang="en-US" altLang="en-US" b="1" baseline="0" dirty="0">
                <a:latin typeface="Times New Roman" pitchFamily="18" charset="0"/>
                <a:cs typeface="Times New Roman" pitchFamily="18" charset="0"/>
              </a:rPr>
              <a:t>8655 Irving Rd.</a:t>
            </a:r>
          </a:p>
          <a:p>
            <a:pPr eaLnBrk="1" hangingPunct="1"/>
            <a:r>
              <a:rPr lang="en-US" altLang="en-US" sz="1400" i="1" baseline="0" dirty="0">
                <a:latin typeface="Times New Roman" pitchFamily="18" charset="0"/>
                <a:cs typeface="Times New Roman" pitchFamily="18" charset="0"/>
              </a:rPr>
              <a:t>(EAST of Van Dyke (M-53) and SOUTH of 15 Mile Road)</a:t>
            </a:r>
            <a:endParaRPr lang="en-US" altLang="en-US" sz="1400" baseline="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baseline="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b="1" baseline="0" dirty="0">
                <a:latin typeface="Times New Roman" pitchFamily="18" charset="0"/>
                <a:cs typeface="Times New Roman" pitchFamily="18" charset="0"/>
              </a:rPr>
              <a:t>Mondays, Tuesdays, Wednesday and Thursdays from 9:00-3:30pm</a:t>
            </a:r>
          </a:p>
          <a:p>
            <a:pPr eaLnBrk="1" hangingPunct="1"/>
            <a:endParaRPr lang="en-US" altLang="en-US" b="1" baseline="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b="1" baseline="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400" b="1" baseline="0" dirty="0">
                <a:latin typeface="Times New Roman" pitchFamily="18" charset="0"/>
                <a:cs typeface="Times New Roman" pitchFamily="18" charset="0"/>
              </a:rPr>
              <a:t>1-888-4WCS-KIDS</a:t>
            </a:r>
          </a:p>
          <a:p>
            <a:pPr algn="ctr" eaLnBrk="1" hangingPunct="1"/>
            <a:r>
              <a:rPr lang="en-US" altLang="en-US" b="1" baseline="0" dirty="0">
                <a:latin typeface="Times New Roman" pitchFamily="18" charset="0"/>
                <a:cs typeface="Times New Roman" pitchFamily="18" charset="0"/>
              </a:rPr>
              <a:t>(1-888-492-7543)</a:t>
            </a:r>
          </a:p>
        </p:txBody>
      </p:sp>
      <p:sp>
        <p:nvSpPr>
          <p:cNvPr id="41994" name="TextBox 16"/>
          <p:cNvSpPr txBox="1">
            <a:spLocks noChangeArrowheads="1"/>
          </p:cNvSpPr>
          <p:nvPr/>
        </p:nvSpPr>
        <p:spPr bwMode="auto">
          <a:xfrm>
            <a:off x="186559" y="5180974"/>
            <a:ext cx="495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baseline="0" dirty="0">
                <a:latin typeface="Times New Roman" pitchFamily="18" charset="0"/>
                <a:cs typeface="Times New Roman" pitchFamily="18" charset="0"/>
              </a:rPr>
              <a:t>Fillmore Educational Center</a:t>
            </a:r>
          </a:p>
          <a:p>
            <a:pPr algn="ctr" eaLnBrk="1" hangingPunct="1"/>
            <a:r>
              <a:rPr lang="en-US" altLang="en-US" sz="1200" b="1" baseline="0" dirty="0">
                <a:latin typeface="Times New Roman" pitchFamily="18" charset="0"/>
                <a:cs typeface="Times New Roman" pitchFamily="18" charset="0"/>
              </a:rPr>
              <a:t>8655 Irving Road * Sterling Heights * Michigan 48093 * (586) 825-2400</a:t>
            </a:r>
          </a:p>
          <a:p>
            <a:pPr eaLnBrk="1" hangingPunct="1"/>
            <a:endParaRPr lang="en-US" altLang="en-US" baseline="0" dirty="0">
              <a:latin typeface="Garamon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057400"/>
            <a:ext cx="4114800" cy="3053268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 bwMode="auto">
          <a:xfrm>
            <a:off x="2175641" y="3810000"/>
            <a:ext cx="377059" cy="3810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0" y="1141429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endParaRPr lang="en-US" altLang="en-US" b="1" i="1" dirty="0">
              <a:latin typeface="Times New Roman"/>
              <a:cs typeface="Times New Roman"/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Agenda</a:t>
            </a:r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71500" y="1752598"/>
            <a:ext cx="8382000" cy="294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 marL="571500" indent="-5715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kern="0" baseline="0" dirty="0">
                <a:latin typeface="Times New Roman"/>
                <a:cs typeface="Arial"/>
              </a:rPr>
              <a:t>Welcome and Introduction</a:t>
            </a:r>
          </a:p>
          <a:p>
            <a:pPr marL="571500" indent="-5715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kern="0" baseline="0" dirty="0">
                <a:latin typeface="Times New Roman"/>
                <a:cs typeface="Arial"/>
              </a:rPr>
              <a:t>A few words about Warren Consolidated Schools</a:t>
            </a:r>
          </a:p>
          <a:p>
            <a:pPr marL="571500" indent="-5715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kern="0" baseline="0" dirty="0">
                <a:latin typeface="Times New Roman"/>
                <a:cs typeface="Arial"/>
              </a:rPr>
              <a:t>Kindergarten Program Options</a:t>
            </a:r>
          </a:p>
          <a:p>
            <a:pPr marL="571500" indent="-5715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kern="0" baseline="0" dirty="0">
                <a:latin typeface="Times New Roman"/>
                <a:cs typeface="Arial"/>
              </a:rPr>
              <a:t>Kindergarten Curriculum</a:t>
            </a:r>
          </a:p>
          <a:p>
            <a:pPr marL="571500" indent="-5715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kern="0" baseline="0" dirty="0">
                <a:latin typeface="Times New Roman"/>
                <a:cs typeface="Arial"/>
              </a:rPr>
              <a:t>Registration Information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9600" b="1" kern="0" baseline="0" dirty="0">
              <a:latin typeface="Garamond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4695192"/>
            <a:ext cx="5334000" cy="188564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138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>
            <a:off x="0" y="1156063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2400" dirty="0"/>
          </a:p>
        </p:txBody>
      </p:sp>
      <p:pic>
        <p:nvPicPr>
          <p:cNvPr id="3687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95231" y="263033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Emergency Information </a:t>
            </a:r>
          </a:p>
        </p:txBody>
      </p:sp>
      <p:pic>
        <p:nvPicPr>
          <p:cNvPr id="36872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376" y="1713002"/>
            <a:ext cx="3009245" cy="3894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8132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481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95231" y="257908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Federal Requirement</a:t>
            </a:r>
          </a:p>
        </p:txBody>
      </p:sp>
      <p:sp>
        <p:nvSpPr>
          <p:cNvPr id="48137" name="TextBox 9"/>
          <p:cNvSpPr txBox="1">
            <a:spLocks noChangeArrowheads="1"/>
          </p:cNvSpPr>
          <p:nvPr/>
        </p:nvSpPr>
        <p:spPr bwMode="auto">
          <a:xfrm>
            <a:off x="457200" y="1681162"/>
            <a:ext cx="80772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575945" eaLnBrk="1" hangingPunct="1"/>
            <a:r>
              <a:rPr lang="en-US" altLang="en-US" sz="3600" b="1" baseline="0" dirty="0">
                <a:latin typeface="Times New Roman" pitchFamily="18" charset="0"/>
                <a:cs typeface="Times New Roman" pitchFamily="18" charset="0"/>
              </a:rPr>
              <a:t>Language Survey</a:t>
            </a:r>
            <a:endParaRPr lang="en-US" dirty="0"/>
          </a:p>
          <a:p>
            <a:pPr marL="274320" lvl="1" indent="-457200" eaLnBrk="1" hangingPunct="1"/>
            <a:r>
              <a:rPr lang="en-US" altLang="en-US" sz="1600" b="1" baseline="0" dirty="0">
                <a:latin typeface="Times New Roman"/>
                <a:cs typeface="Times New Roman"/>
              </a:rPr>
              <a:t>     Required by the Federal law, Elementary and Secondary Education Act (ESEA) (formerly known as </a:t>
            </a:r>
            <a:r>
              <a:rPr lang="en-US" altLang="en-US" sz="1600" b="1" i="1" baseline="0" dirty="0">
                <a:latin typeface="Times New Roman"/>
                <a:cs typeface="Times New Roman"/>
              </a:rPr>
              <a:t>No Child Left Behind</a:t>
            </a:r>
            <a:r>
              <a:rPr lang="en-US" altLang="en-US" sz="1600" b="1" baseline="0" dirty="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48138" name="Picture 12" descr="page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40874" r="4482" b="44048"/>
          <a:stretch>
            <a:fillRect/>
          </a:stretch>
        </p:blipFill>
        <p:spPr bwMode="auto">
          <a:xfrm>
            <a:off x="288925" y="3590103"/>
            <a:ext cx="85661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1219200"/>
            <a:ext cx="9147048" cy="5638800"/>
          </a:xfrm>
          <a:prstGeom prst="rect">
            <a:avLst/>
          </a:prstGeom>
        </p:spPr>
      </p:pic>
      <p:sp>
        <p:nvSpPr>
          <p:cNvPr id="45058" name="Rectangle 11"/>
          <p:cNvSpPr>
            <a:spLocks noChangeArrowheads="1"/>
          </p:cNvSpPr>
          <p:nvPr/>
        </p:nvSpPr>
        <p:spPr bwMode="auto">
          <a:xfrm>
            <a:off x="-3048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450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95231" y="363415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="1" cap="all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Open Enrollment</a:t>
            </a:r>
          </a:p>
        </p:txBody>
      </p:sp>
      <p:pic>
        <p:nvPicPr>
          <p:cNvPr id="4506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34214"/>
            <a:ext cx="3048000" cy="39444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1160417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4608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75693" y="422030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="1" cap="all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School of Choice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6763" y="2094411"/>
            <a:ext cx="7610474" cy="3566160"/>
            <a:chOff x="762000" y="1990003"/>
            <a:chExt cx="7610474" cy="35661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1990003"/>
              <a:ext cx="2702068" cy="356616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0645" y="1990003"/>
              <a:ext cx="2731829" cy="356616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609726" y="2895600"/>
            <a:ext cx="5924548" cy="9848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cap="all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School of Choice Registration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cap="all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Begins March 1,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sitting at a table with a birthday cake&#10;&#10;Description generated with high confidence">
            <a:extLst>
              <a:ext uri="{FF2B5EF4-FFF2-40B4-BE49-F238E27FC236}">
                <a16:creationId xmlns:a16="http://schemas.microsoft.com/office/drawing/2014/main" id="{B9BC418A-3080-48CC-B987-ED5158E42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" y="1227820"/>
            <a:ext cx="9132981" cy="5627986"/>
          </a:xfrm>
          <a:prstGeom prst="rect">
            <a:avLst/>
          </a:prstGeom>
        </p:spPr>
      </p:pic>
      <p:sp>
        <p:nvSpPr>
          <p:cNvPr id="37890" name="Rectangle 11"/>
          <p:cNvSpPr>
            <a:spLocks noChangeArrowheads="1"/>
          </p:cNvSpPr>
          <p:nvPr/>
        </p:nvSpPr>
        <p:spPr bwMode="auto">
          <a:xfrm>
            <a:off x="-2" y="1140806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-9769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1410" y="-9769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37455" y="1742181"/>
            <a:ext cx="756111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 marL="576072" indent="-576072">
              <a:spcBef>
                <a:spcPts val="0"/>
              </a:spcBef>
              <a:spcAft>
                <a:spcPts val="2000"/>
              </a:spcAft>
              <a:defRPr/>
            </a:pPr>
            <a:r>
              <a:rPr lang="en-US" sz="2800" b="1" kern="0" baseline="0" dirty="0">
                <a:latin typeface="Times New Roman" pitchFamily="18" charset="0"/>
                <a:cs typeface="Times New Roman" pitchFamily="18" charset="0"/>
              </a:rPr>
              <a:t>Some helpful things you can do:</a:t>
            </a:r>
            <a:endParaRPr lang="en-US" dirty="0"/>
          </a:p>
          <a:p>
            <a:pPr marL="457200" indent="-457200">
              <a:spcBef>
                <a:spcPts val="0"/>
              </a:spcBef>
              <a:spcAft>
                <a:spcPts val="2000"/>
              </a:spcAft>
              <a:buFont typeface="Arial"/>
              <a:buChar char="•"/>
              <a:defRPr/>
            </a:pPr>
            <a:r>
              <a:rPr lang="en-US" sz="2800" b="1" kern="0" baseline="0" dirty="0">
                <a:latin typeface="Times New Roman" pitchFamily="18" charset="0"/>
                <a:cs typeface="Times New Roman" pitchFamily="18" charset="0"/>
              </a:rPr>
              <a:t>Make sure your son/daughter knows your name and address.</a:t>
            </a:r>
          </a:p>
          <a:p>
            <a:pPr marL="457200" indent="-457200">
              <a:spcBef>
                <a:spcPts val="0"/>
              </a:spcBef>
              <a:spcAft>
                <a:spcPts val="2000"/>
              </a:spcAft>
              <a:buFont typeface="Arial"/>
              <a:buChar char="•"/>
              <a:defRPr/>
            </a:pPr>
            <a:r>
              <a:rPr lang="en-US" sz="2800" b="1" kern="0" baseline="0" dirty="0">
                <a:latin typeface="Times New Roman" pitchFamily="18" charset="0"/>
                <a:cs typeface="Times New Roman" pitchFamily="18" charset="0"/>
              </a:rPr>
              <a:t>Make sure your son/daughter can zip their own coat.</a:t>
            </a:r>
          </a:p>
          <a:p>
            <a:pPr marL="457200" indent="-457200">
              <a:spcBef>
                <a:spcPts val="0"/>
              </a:spcBef>
              <a:spcAft>
                <a:spcPts val="2000"/>
              </a:spcAft>
              <a:buFont typeface="Arial"/>
              <a:buChar char="•"/>
              <a:defRPr/>
            </a:pPr>
            <a:r>
              <a:rPr lang="en-US" sz="2800" b="1" kern="0" baseline="0" dirty="0">
                <a:latin typeface="Times New Roman" pitchFamily="18" charset="0"/>
                <a:cs typeface="Times New Roman" pitchFamily="18" charset="0"/>
              </a:rPr>
              <a:t>Introduce your son/daughter to the public library.</a:t>
            </a:r>
          </a:p>
          <a:p>
            <a:pPr marL="457200" indent="-457200">
              <a:spcBef>
                <a:spcPts val="0"/>
              </a:spcBef>
              <a:spcAft>
                <a:spcPts val="2000"/>
              </a:spcAft>
              <a:buFont typeface="Arial"/>
              <a:buChar char="•"/>
              <a:defRPr/>
            </a:pPr>
            <a:r>
              <a:rPr lang="en-US" sz="2800" b="1" kern="0" baseline="0" dirty="0">
                <a:latin typeface="Times New Roman" pitchFamily="18" charset="0"/>
                <a:cs typeface="Times New Roman" pitchFamily="18" charset="0"/>
              </a:rPr>
              <a:t>When appropriate, “allow the struggle” and teach them “the power of yet.”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3200" b="1" kern="0" baseline="0" dirty="0">
              <a:latin typeface="Garamond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8175" y="425938"/>
            <a:ext cx="649654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="1" cap="all" baseline="0" dirty="0">
                <a:solidFill>
                  <a:schemeClr val="bg1"/>
                </a:solidFill>
                <a:latin typeface="Times New Roman"/>
                <a:cs typeface="Times New Roman"/>
              </a:rPr>
              <a:t>Parent to parent</a:t>
            </a:r>
          </a:p>
        </p:txBody>
      </p:sp>
    </p:spTree>
    <p:extLst>
      <p:ext uri="{BB962C8B-B14F-4D97-AF65-F5344CB8AC3E}">
        <p14:creationId xmlns:p14="http://schemas.microsoft.com/office/powerpoint/2010/main" val="791102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55298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55300" name="Text Box 12"/>
          <p:cNvSpPr txBox="1">
            <a:spLocks noChangeArrowheads="1"/>
          </p:cNvSpPr>
          <p:nvPr/>
        </p:nvSpPr>
        <p:spPr bwMode="auto">
          <a:xfrm>
            <a:off x="1905000" y="355305"/>
            <a:ext cx="7010400" cy="5445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WARREN CONSOLIDATED SCHOOLS</a:t>
            </a:r>
          </a:p>
        </p:txBody>
      </p:sp>
      <p:pic>
        <p:nvPicPr>
          <p:cNvPr id="5530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3940" y="1406277"/>
            <a:ext cx="7775138" cy="1555029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Welcome Class of 2034!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8750" y="1103255"/>
            <a:ext cx="628650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DYNAMIC FUTURES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6369" r="7220" b="6583"/>
          <a:stretch/>
        </p:blipFill>
        <p:spPr>
          <a:xfrm>
            <a:off x="2399640" y="2735575"/>
            <a:ext cx="4343400" cy="35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2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55" y="1984295"/>
            <a:ext cx="5064289" cy="3838686"/>
          </a:xfrm>
          <a:prstGeom prst="rect">
            <a:avLst/>
          </a:prstGeom>
        </p:spPr>
      </p:pic>
      <p:sp>
        <p:nvSpPr>
          <p:cNvPr id="3075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399" y="1650374"/>
            <a:ext cx="7696200" cy="4191000"/>
          </a:xfrm>
        </p:spPr>
        <p:txBody>
          <a:bodyPr/>
          <a:lstStyle/>
          <a:p>
            <a:pPr marL="575945" indent="-575945"/>
            <a:r>
              <a:rPr lang="en-US" sz="2800" b="1" dirty="0">
                <a:latin typeface="Times New Roman"/>
                <a:cs typeface="Times New Roman"/>
              </a:rPr>
              <a:t>No one is quite sure what the world will look like in 2034, when your child will graduate from high school. </a:t>
            </a:r>
            <a:endParaRPr lang="en-US" sz="2800" b="1" dirty="0">
              <a:latin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b="1" dirty="0">
              <a:latin typeface="Times New Roman"/>
              <a:cs typeface="Times New Roman" panose="02020603050405020304" pitchFamily="18" charset="0"/>
            </a:endParaRPr>
          </a:p>
          <a:p>
            <a:pPr marL="575945" indent="-575945"/>
            <a:r>
              <a:rPr lang="en-US" sz="2800" b="1" dirty="0">
                <a:latin typeface="Times New Roman"/>
                <a:cs typeface="Times New Roman"/>
              </a:rPr>
              <a:t>Whatever students choose to pursue after high school, certain skills will be required.</a:t>
            </a:r>
          </a:p>
          <a:p>
            <a:pPr marL="0" lvl="1" indent="0">
              <a:buNone/>
            </a:pPr>
            <a:r>
              <a:rPr lang="en-US" b="1" dirty="0">
                <a:latin typeface="Times New Roman"/>
                <a:cs typeface="Times New Roman"/>
              </a:rPr>
              <a:t>     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400" b="1" dirty="0">
                <a:latin typeface="Times New Roman"/>
                <a:cs typeface="Times New Roman"/>
              </a:rPr>
              <a:t>-Literacy, math, and attendance </a:t>
            </a:r>
            <a:endParaRPr lang="en-US" sz="2400" b="1" dirty="0">
              <a:latin typeface="Times New Roman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endParaRPr lang="en-US" sz="1600" b="1" dirty="0">
              <a:latin typeface="Times New Roman"/>
              <a:cs typeface="Times New Roman" panose="02020603050405020304" pitchFamily="18" charset="0"/>
            </a:endParaRPr>
          </a:p>
          <a:p>
            <a:pPr marL="575945" indent="-575945"/>
            <a:r>
              <a:rPr lang="en-US" sz="2800" b="1" dirty="0">
                <a:latin typeface="Times New Roman"/>
                <a:cs typeface="Times New Roman"/>
              </a:rPr>
              <a:t>Our district is focused on creating opportunities to ensure achievement and success. </a:t>
            </a:r>
            <a:endParaRPr lang="en-US" sz="2800" b="1" dirty="0">
              <a:latin typeface="Times New Roman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b="1" i="1" dirty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i="1" dirty="0">
              <a:latin typeface="Garamond" pitchFamily="18" charset="0"/>
            </a:endParaRPr>
          </a:p>
        </p:txBody>
      </p:sp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95231" y="294635"/>
            <a:ext cx="7010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400" b="1" cap="all" baseline="0" dirty="0">
                <a:solidFill>
                  <a:schemeClr val="bg1"/>
                </a:solidFill>
                <a:latin typeface="Times New Roman"/>
                <a:cs typeface="Times New Roman"/>
              </a:rPr>
              <a:t>2034</a:t>
            </a:r>
            <a:endParaRPr lang="en-US" sz="4400" b="1" cap="all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55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-19594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338514"/>
            <a:ext cx="701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b="1" cap="all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achievement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33400" y="1886703"/>
            <a:ext cx="8382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baseline="0" dirty="0">
                <a:latin typeface="Times New Roman"/>
                <a:cs typeface="+mn-cs"/>
              </a:rPr>
              <a:t>Literacy, Mathematics, and Attendance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baseline="0" dirty="0">
                <a:latin typeface="Times New Roman"/>
                <a:cs typeface="+mn-cs"/>
              </a:rPr>
              <a:t>MLPP/DRA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baseline="0" dirty="0">
                <a:latin typeface="Times New Roman"/>
                <a:cs typeface="+mn-cs"/>
              </a:rPr>
              <a:t>NWEA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3600" b="1" kern="0" baseline="0" dirty="0">
              <a:latin typeface="Garamond" pitchFamily="18" charset="0"/>
              <a:cs typeface="+mn-cs"/>
            </a:endParaRP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3600" b="1" kern="0" baseline="0" dirty="0">
              <a:latin typeface="Garamond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6334" r="15824" b="8759"/>
          <a:stretch/>
        </p:blipFill>
        <p:spPr>
          <a:xfrm rot="5400000">
            <a:off x="4038599" y="3220203"/>
            <a:ext cx="3581402" cy="2667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429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450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391050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="1" cap="all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NWEA’S MAP ASSESSMENT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530381"/>
              </p:ext>
            </p:extLst>
          </p:nvPr>
        </p:nvGraphicFramePr>
        <p:xfrm>
          <a:off x="2872581" y="1801049"/>
          <a:ext cx="3398838" cy="4398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Acrobat Document" r:id="rId5" imgW="5829300" imgH="7543800" progId="AcroExch.Document.DC">
                  <p:embed/>
                </p:oleObj>
              </mc:Choice>
              <mc:Fallback>
                <p:oleObj name="Acrobat Document" r:id="rId5" imgW="5829300" imgH="7543800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72581" y="1801049"/>
                        <a:ext cx="3398838" cy="4398901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166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358845"/>
            <a:ext cx="701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b="1" cap="all" baseline="0" dirty="0">
                <a:solidFill>
                  <a:schemeClr val="bg1"/>
                </a:solidFill>
                <a:latin typeface="Times New Roman"/>
                <a:cs typeface="Times New Roman"/>
              </a:rPr>
              <a:t>Success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1000" y="1752600"/>
            <a:ext cx="8382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kern="0" baseline="0" dirty="0">
                <a:latin typeface="Times New Roman"/>
                <a:cs typeface="+mn-cs"/>
              </a:rPr>
              <a:t>Middle School Math Science and Technology Center, MS</a:t>
            </a:r>
            <a:r>
              <a:rPr lang="en-US" sz="3200" b="1" kern="0" dirty="0">
                <a:latin typeface="Times New Roman"/>
                <a:cs typeface="+mn-cs"/>
              </a:rPr>
              <a:t>2</a:t>
            </a:r>
            <a:r>
              <a:rPr lang="en-US" sz="3200" b="1" kern="0" baseline="0" dirty="0">
                <a:latin typeface="Times New Roman"/>
                <a:cs typeface="+mn-cs"/>
              </a:rPr>
              <a:t>TC (grades 6-8)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kern="0" baseline="0" dirty="0">
                <a:latin typeface="Times New Roman"/>
                <a:cs typeface="+mn-cs"/>
              </a:rPr>
              <a:t>Middle School Visual and Performing Arts Center, MSVPA (grades 6-8)</a:t>
            </a:r>
            <a:endParaRPr lang="en-US" sz="3200" b="1" kern="0" baseline="0">
              <a:latin typeface="Times New Roman"/>
              <a:cs typeface="+mn-cs"/>
            </a:endParaRP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kern="0" baseline="0" dirty="0">
                <a:latin typeface="Times New Roman"/>
                <a:cs typeface="+mn-cs"/>
              </a:rPr>
              <a:t>Macomb Mathematics Science Technology Center, MMSTC (grades 9-12) </a:t>
            </a:r>
            <a:endParaRPr lang="en-US" sz="3200" b="1" kern="0" baseline="0">
              <a:latin typeface="Times New Roman"/>
              <a:cs typeface="+mn-cs"/>
            </a:endParaRP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kern="0" baseline="0" dirty="0">
                <a:latin typeface="Times New Roman"/>
                <a:cs typeface="+mn-cs"/>
              </a:rPr>
              <a:t>Warren Consolidated School of Performing Arts, WCSPA (grades 9-12)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kern="0" baseline="0" dirty="0">
                <a:latin typeface="Times New Roman"/>
                <a:cs typeface="+mn-cs"/>
              </a:rPr>
              <a:t>Career Prep Center, CPC (grades 10-12)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3600" b="1" kern="0" baseline="0" dirty="0">
              <a:latin typeface="Garamond" pitchFamily="18" charset="0"/>
              <a:cs typeface="+mn-cs"/>
            </a:endParaRP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3600" b="1" kern="0" baseline="0" dirty="0">
              <a:latin typeface="Garamond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76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-2462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91678" y="476680"/>
            <a:ext cx="6951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b="1" cap="all" baseline="0" dirty="0">
                <a:solidFill>
                  <a:schemeClr val="bg1"/>
                </a:solidFill>
                <a:latin typeface="Times New Roman"/>
                <a:cs typeface="Times New Roman"/>
              </a:rPr>
              <a:t>Our Student Support Network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78538" y="1607254"/>
            <a:ext cx="8382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 marL="0" lvl="1">
              <a:spcBef>
                <a:spcPts val="900"/>
              </a:spcBef>
              <a:spcAft>
                <a:spcPts val="300"/>
              </a:spcAft>
              <a:defRPr/>
            </a:pPr>
            <a:r>
              <a:rPr lang="en-US" sz="3000" b="1" kern="0" baseline="0" dirty="0">
                <a:latin typeface="Times New Roman"/>
                <a:cs typeface="+mn-cs"/>
              </a:rPr>
              <a:t>As part of our focus on success, our district has worked hard on the development of our student support network. </a:t>
            </a:r>
            <a:endParaRPr lang="en-US" sz="3000">
              <a:latin typeface="Times New Roman"/>
            </a:endParaRPr>
          </a:p>
          <a:p>
            <a:pPr marL="575945" lvl="1" indent="-57594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b="1" kern="0" baseline="0" dirty="0">
                <a:latin typeface="Times New Roman"/>
                <a:cs typeface="+mn-cs"/>
              </a:rPr>
              <a:t>Care – A focus on the whole child</a:t>
            </a:r>
          </a:p>
          <a:p>
            <a:pPr marL="575945" lvl="1" indent="-57594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000" b="1" kern="0" baseline="0" dirty="0">
                <a:latin typeface="Times New Roman"/>
                <a:cs typeface="+mn-cs"/>
              </a:rPr>
              <a:t>Membership – Feeling connected                    </a:t>
            </a:r>
          </a:p>
          <a:p>
            <a:pPr marL="0" lvl="1">
              <a:spcBef>
                <a:spcPts val="0"/>
              </a:spcBef>
              <a:defRPr/>
            </a:pPr>
            <a:r>
              <a:rPr lang="en-US" sz="3000" b="1" kern="0" baseline="0" dirty="0">
                <a:latin typeface="Times New Roman"/>
                <a:cs typeface="+mn-cs"/>
              </a:rPr>
              <a:t>      to your school</a:t>
            </a:r>
            <a:endParaRPr lang="en-US"/>
          </a:p>
          <a:p>
            <a:pPr marL="575945" lvl="1" indent="-57594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000" b="1" kern="0" baseline="0" dirty="0">
                <a:latin typeface="Times New Roman"/>
                <a:cs typeface="+mn-cs"/>
              </a:rPr>
              <a:t>Safety – Emotionally and </a:t>
            </a:r>
          </a:p>
          <a:p>
            <a:pPr marL="575945" lvl="1" indent="-575945">
              <a:spcBef>
                <a:spcPts val="0"/>
              </a:spcBef>
              <a:defRPr/>
            </a:pPr>
            <a:r>
              <a:rPr lang="en-US" sz="3000" b="1" kern="0" baseline="0" dirty="0">
                <a:latin typeface="Times New Roman"/>
                <a:cs typeface="+mn-cs"/>
              </a:rPr>
              <a:t>      physically safe spaces</a:t>
            </a:r>
          </a:p>
          <a:p>
            <a:pPr marL="575945" lvl="1" indent="-57594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000" b="1" kern="0" baseline="0" dirty="0">
                <a:latin typeface="Times New Roman"/>
                <a:cs typeface="+mn-cs"/>
              </a:rPr>
              <a:t>Support – Advocacy for 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t="3196" r="8042" b="4137"/>
          <a:stretch/>
        </p:blipFill>
        <p:spPr>
          <a:xfrm rot="6172864">
            <a:off x="6080493" y="3729282"/>
            <a:ext cx="2682237" cy="2133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517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-3464" y="114300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E8FC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319647"/>
            <a:ext cx="701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400" b="1" cap="all" baseline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Your place for all kindergarten information</a:t>
            </a:r>
            <a:endParaRPr lang="en-US" sz="2400" b="1" cap="all" baseline="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2736" y="1752600"/>
            <a:ext cx="9067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kern="0" baseline="0" dirty="0" smtClean="0">
                <a:latin typeface="Times New Roman"/>
                <a:cs typeface="+mn-cs"/>
              </a:rPr>
              <a:t>Tomorrow morning, a website: wcskids.net/ClassOf2034 will be available with important information.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kern="0" baseline="0" dirty="0" smtClean="0">
                <a:latin typeface="Times New Roman"/>
                <a:cs typeface="+mn-cs"/>
              </a:rPr>
              <a:t>Beginning tomorrow morning, </a:t>
            </a:r>
            <a:r>
              <a:rPr lang="en-US" sz="2400" b="1" kern="0" baseline="0" dirty="0">
                <a:latin typeface="Times New Roman"/>
                <a:cs typeface="+mn-cs"/>
              </a:rPr>
              <a:t>i</a:t>
            </a:r>
            <a:r>
              <a:rPr lang="en-US" sz="2400" b="1" kern="0" baseline="0" dirty="0" smtClean="0">
                <a:latin typeface="Times New Roman"/>
                <a:cs typeface="+mn-cs"/>
              </a:rPr>
              <a:t>ncoming families will be asked to complete a “Hold My Spot” form so your child’s school can begin contacting you.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kern="0" baseline="0" dirty="0" smtClean="0">
                <a:latin typeface="Times New Roman"/>
                <a:cs typeface="+mn-cs"/>
              </a:rPr>
              <a:t>Throughout the spring, you will get updates from your child’s school, including some opportunities to come to the building and pick up some free Kindergarten preparation materials. </a:t>
            </a:r>
            <a:endParaRPr lang="en-US" sz="2400" b="1" kern="0" baseline="0" dirty="0">
              <a:latin typeface="Times New Roman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724400"/>
            <a:ext cx="3086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082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6144</TotalTime>
  <Words>1569</Words>
  <Application>Microsoft Office PowerPoint</Application>
  <PresentationFormat>On-screen Show (4:3)</PresentationFormat>
  <Paragraphs>248</Paragraphs>
  <Slides>35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Garamond</vt:lpstr>
      <vt:lpstr>Times New Roman</vt:lpstr>
      <vt:lpstr>Default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Class of 2034! </vt:lpstr>
    </vt:vector>
  </TitlesOfParts>
  <Company>OLDMAN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PRESENTATION</dc:title>
  <dc:creator>Bernia/Pellerito</dc:creator>
  <cp:lastModifiedBy>Terri Laws</cp:lastModifiedBy>
  <cp:revision>1388</cp:revision>
  <cp:lastPrinted>2020-02-12T15:05:12Z</cp:lastPrinted>
  <dcterms:created xsi:type="dcterms:W3CDTF">2009-02-09T06:11:18Z</dcterms:created>
  <dcterms:modified xsi:type="dcterms:W3CDTF">2021-02-25T02:22:09Z</dcterms:modified>
</cp:coreProperties>
</file>